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393" r:id="rId3"/>
    <p:sldId id="394" r:id="rId4"/>
    <p:sldId id="315" r:id="rId5"/>
    <p:sldId id="435" r:id="rId6"/>
    <p:sldId id="349" r:id="rId7"/>
    <p:sldId id="350" r:id="rId8"/>
    <p:sldId id="364" r:id="rId9"/>
    <p:sldId id="365" r:id="rId10"/>
    <p:sldId id="436" r:id="rId11"/>
    <p:sldId id="353" r:id="rId12"/>
    <p:sldId id="437" r:id="rId13"/>
    <p:sldId id="355" r:id="rId14"/>
    <p:sldId id="356" r:id="rId15"/>
    <p:sldId id="362" r:id="rId16"/>
    <p:sldId id="366" r:id="rId17"/>
    <p:sldId id="369" r:id="rId18"/>
    <p:sldId id="470" r:id="rId19"/>
    <p:sldId id="368" r:id="rId20"/>
    <p:sldId id="367" r:id="rId21"/>
    <p:sldId id="371" r:id="rId22"/>
    <p:sldId id="372" r:id="rId23"/>
    <p:sldId id="469" r:id="rId24"/>
    <p:sldId id="373" r:id="rId25"/>
    <p:sldId id="374" r:id="rId26"/>
    <p:sldId id="471" r:id="rId27"/>
    <p:sldId id="375" r:id="rId28"/>
    <p:sldId id="376" r:id="rId29"/>
    <p:sldId id="377" r:id="rId30"/>
    <p:sldId id="379" r:id="rId31"/>
    <p:sldId id="378" r:id="rId32"/>
    <p:sldId id="485" r:id="rId33"/>
    <p:sldId id="495" r:id="rId34"/>
    <p:sldId id="504" r:id="rId35"/>
    <p:sldId id="506" r:id="rId36"/>
    <p:sldId id="507" r:id="rId37"/>
    <p:sldId id="486" r:id="rId38"/>
    <p:sldId id="487" r:id="rId39"/>
    <p:sldId id="488" r:id="rId40"/>
    <p:sldId id="489" r:id="rId41"/>
    <p:sldId id="490" r:id="rId42"/>
    <p:sldId id="491" r:id="rId43"/>
    <p:sldId id="492" r:id="rId44"/>
    <p:sldId id="493" r:id="rId45"/>
  </p:sldIdLst>
  <p:sldSz cx="12192000" cy="6858000"/>
  <p:notesSz cx="6858000" cy="9144000"/>
  <p:custDataLst>
    <p:tags r:id="rId50"/>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CCA28896-5D53-4850-8A40-E1572B5AF758}">
          <p14:sldIdLst>
            <p14:sldId id="393"/>
            <p14:sldId id="394"/>
            <p14:sldId id="315"/>
            <p14:sldId id="435"/>
            <p14:sldId id="349"/>
            <p14:sldId id="350"/>
            <p14:sldId id="364"/>
            <p14:sldId id="365"/>
            <p14:sldId id="436"/>
            <p14:sldId id="353"/>
            <p14:sldId id="437"/>
            <p14:sldId id="355"/>
            <p14:sldId id="356"/>
            <p14:sldId id="362"/>
            <p14:sldId id="366"/>
            <p14:sldId id="369"/>
            <p14:sldId id="470"/>
            <p14:sldId id="368"/>
            <p14:sldId id="367"/>
            <p14:sldId id="371"/>
            <p14:sldId id="372"/>
            <p14:sldId id="469"/>
            <p14:sldId id="373"/>
            <p14:sldId id="374"/>
            <p14:sldId id="471"/>
            <p14:sldId id="375"/>
            <p14:sldId id="376"/>
            <p14:sldId id="377"/>
            <p14:sldId id="379"/>
            <p14:sldId id="378"/>
            <p14:sldId id="485"/>
            <p14:sldId id="495"/>
            <p14:sldId id="504"/>
            <p14:sldId id="506"/>
            <p14:sldId id="507"/>
            <p14:sldId id="486"/>
            <p14:sldId id="487"/>
            <p14:sldId id="488"/>
            <p14:sldId id="489"/>
            <p14:sldId id="490"/>
            <p14:sldId id="491"/>
            <p14:sldId id="492"/>
            <p14:sldId id="493"/>
          </p14:sldIdLst>
        </p14:section>
        <p14:section name="无标题节" id="{57778B4B-7CAA-4C57-A55C-6D521EDFED88}">
          <p14:sldIdLst/>
        </p14:section>
      </p14:sectionLst>
    </p:ext>
    <p:ext uri="{EFAFB233-063F-42B5-8137-9DF3F51BA10A}">
      <p15:sldGuideLst xmlns:p15="http://schemas.microsoft.com/office/powerpoint/2012/main">
        <p15:guide id="1" orient="horz" pos="2160" userDrawn="1">
          <p15:clr>
            <a:srgbClr val="A4A3A4"/>
          </p15:clr>
        </p15:guide>
        <p15:guide id="2" pos="3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20D"/>
    <a:srgbClr val="0B53BE"/>
    <a:srgbClr val="FFFFFF"/>
    <a:srgbClr val="EBF1E9"/>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579" autoAdjust="0"/>
    <p:restoredTop sz="94660"/>
  </p:normalViewPr>
  <p:slideViewPr>
    <p:cSldViewPr snapToGrid="0" showGuides="1">
      <p:cViewPr varScale="1">
        <p:scale>
          <a:sx n="103" d="100"/>
          <a:sy n="103" d="100"/>
        </p:scale>
        <p:origin x="132" y="372"/>
      </p:cViewPr>
      <p:guideLst>
        <p:guide orient="horz" pos="2160"/>
        <p:guide pos="385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5" d="100"/>
          <a:sy n="75" d="100"/>
        </p:scale>
        <p:origin x="2938"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gs" Target="tags/tag11.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notesMaster" Target="notesMasters/notesMaster1.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3DD08292-C0AF-4055-8887-BDD459E972E8}"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等线" panose="02010600030101010101" pitchFamily="2" charset="-122"/>
                <a:ea typeface="等线" panose="02010600030101010101" pitchFamily="2" charset="-122"/>
              </a:defRPr>
            </a:lvl1pPr>
          </a:lstStyle>
          <a:p>
            <a:pPr>
              <a:defRPr/>
            </a:pPr>
            <a:fld id="{B66F588D-B1F7-47ED-9FE4-9E555EB1393B}"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0" y="1968500"/>
            <a:ext cx="12190413" cy="2168525"/>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defRPr/>
            </a:pPr>
            <a:endParaRPr lang="zh-CN" altLang="en-US" sz="950" dirty="0">
              <a:solidFill>
                <a:schemeClr val="bg1"/>
              </a:solidFill>
              <a:latin typeface="Calibri" panose="020F0502020204030204"/>
              <a:ea typeface="宋体" panose="02010600030101010101" pitchFamily="2" charset="-122"/>
              <a:cs typeface="宋体" panose="02010600030101010101" pitchFamily="2" charset="-122"/>
            </a:endParaRPr>
          </a:p>
        </p:txBody>
      </p:sp>
      <p:pic>
        <p:nvPicPr>
          <p:cNvPr id="4" name="图片 3" descr="AW视觉符号.jpg"/>
          <p:cNvPicPr>
            <a:picLocks noChangeAspect="1"/>
          </p:cNvPicPr>
          <p:nvPr userDrawn="1"/>
        </p:nvPicPr>
        <p:blipFill>
          <a:blip r:embed="rId2" cstate="print"/>
          <a:stretch>
            <a:fillRect/>
          </a:stretch>
        </p:blipFill>
        <p:spPr>
          <a:xfrm>
            <a:off x="202395" y="2246811"/>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日期占位符 29"/>
          <p:cNvSpPr>
            <a:spLocks noGrp="1"/>
          </p:cNvSpPr>
          <p:nvPr>
            <p:ph type="dt" sz="half" idx="10"/>
          </p:nvPr>
        </p:nvSpPr>
        <p:spPr>
          <a:xfrm>
            <a:off x="9447213" y="3771900"/>
            <a:ext cx="2743200" cy="365125"/>
          </a:xfrm>
        </p:spPr>
        <p:txBody>
          <a:bodyPr/>
          <a:lstStyle>
            <a:lvl1pPr algn="r">
              <a:defRPr sz="2400" b="1">
                <a:solidFill>
                  <a:schemeClr val="bg1"/>
                </a:solidFill>
                <a:latin typeface="微软雅黑" panose="020B0503020204020204" pitchFamily="34" charset="-122"/>
                <a:ea typeface="微软雅黑" panose="020B0503020204020204" pitchFamily="34" charset="-122"/>
              </a:defRPr>
            </a:lvl1pPr>
          </a:lstStyle>
          <a:p>
            <a:pPr>
              <a:defRPr/>
            </a:pPr>
            <a:fld id="{F283DF7F-7FE6-4797-99A7-8705EECD749B}" type="datetimeFigureOut">
              <a:rPr lang="zh-CN" altLang="en-US"/>
            </a:fld>
            <a:endParaRPr lang="zh-CN" altLang="en-US"/>
          </a:p>
        </p:txBody>
      </p:sp>
      <p:sp>
        <p:nvSpPr>
          <p:cNvPr id="12" name="文本占位符 11"/>
          <p:cNvSpPr>
            <a:spLocks noGrp="1"/>
          </p:cNvSpPr>
          <p:nvPr>
            <p:ph type="body" sz="quarter" idx="11" hasCustomPrompt="1"/>
          </p:nvPr>
        </p:nvSpPr>
        <p:spPr>
          <a:xfrm>
            <a:off x="6199322" y="2670741"/>
            <a:ext cx="5896997" cy="578872"/>
          </a:xfrm>
        </p:spPr>
        <p:txBody>
          <a:bodyPr/>
          <a:lstStyle>
            <a:lvl1pPr marL="0" indent="0" algn="ctr">
              <a:buNone/>
              <a:defRPr sz="3600" b="1">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单击此处编辑母版标题样式</a:t>
            </a:r>
            <a:endParaRPr lang="zh-CN" altLang="en-US" dirty="0"/>
          </a:p>
        </p:txBody>
      </p:sp>
    </p:spTree>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5" name="Rectangle 12"/>
          <p:cNvSpPr>
            <a:spLocks noChangeArrowheads="1"/>
          </p:cNvSpPr>
          <p:nvPr userDrawn="1"/>
        </p:nvSpPr>
        <p:spPr bwMode="auto">
          <a:xfrm>
            <a:off x="9937750" y="6392863"/>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000" smtClean="0">
                <a:solidFill>
                  <a:srgbClr val="7F7F7F"/>
                </a:solidFill>
                <a:cs typeface="Arial" panose="020B0604020202020204" pitchFamily="34" charset="0"/>
              </a:rPr>
              <a:t> </a:t>
            </a:r>
            <a:fld id="{0458E95B-1A27-43F7-98B2-91BC0B5380B0}" type="slidenum">
              <a:rPr lang="en-US" altLang="zh-CN" sz="1000" smtClean="0">
                <a:cs typeface="Arial" panose="020B0604020202020204" pitchFamily="34" charset="0"/>
              </a:rPr>
            </a:fld>
            <a:endParaRPr lang="en-US" altLang="zh-CN" sz="1000" smtClean="0">
              <a:cs typeface="Arial" panose="020B0604020202020204" pitchFamily="34" charset="0"/>
            </a:endParaRPr>
          </a:p>
        </p:txBody>
      </p:sp>
      <p:cxnSp>
        <p:nvCxnSpPr>
          <p:cNvPr id="6" name="直接连接符 19"/>
          <p:cNvCxnSpPr>
            <a:stCxn id="6" idx="3"/>
          </p:cNvCxnSpPr>
          <p:nvPr userDrawn="1"/>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0"/>
          </a:p>
        </p:txBody>
      </p:sp>
      <p:cxnSp>
        <p:nvCxnSpPr>
          <p:cNvPr id="12" name="直接连接符 11"/>
          <p:cNvCxnSpPr/>
          <p:nvPr userDrawn="1"/>
        </p:nvCxnSpPr>
        <p:spPr>
          <a:xfrm>
            <a:off x="2371725" y="6381750"/>
            <a:ext cx="0" cy="276225"/>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423819" y="1741968"/>
            <a:ext cx="11107601" cy="4369231"/>
          </a:xfrm>
        </p:spPr>
        <p:txBody>
          <a:bodyPr>
            <a:noAutofit/>
          </a:bodyPr>
          <a:lstStyle>
            <a:lvl1pPr marL="362585" indent="-362585">
              <a:lnSpc>
                <a:spcPct val="150000"/>
              </a:lnSpc>
              <a:buClr>
                <a:srgbClr val="032089"/>
              </a:buClr>
              <a:buFont typeface="Wingdings" panose="05000000000000000000" pitchFamily="2" charset="2"/>
              <a:buChar char="Ø"/>
              <a:defRPr sz="1800" b="0">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a:lnSpc>
                <a:spcPct val="130000"/>
              </a:lnSpc>
              <a:buClr>
                <a:srgbClr val="032089"/>
              </a:buClr>
              <a:buFont typeface="Arial" panose="020B0604020202020204" pitchFamily="34" charset="0"/>
              <a:buChar char="•"/>
              <a:defRPr sz="180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defRPr>
            </a:lvl1pPr>
          </a:lstStyle>
          <a:p>
            <a:r>
              <a:rPr lang="zh-CN" altLang="en-US" dirty="0"/>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Times New Roman" panose="02020603050405020304" pitchFamily="18" charset="0"/>
                <a:ea typeface="微软雅黑" panose="020B0503020204020204" pitchFamily="34" charset="-122"/>
                <a:cs typeface="Times New Roman" panose="02020603050405020304" pitchFamily="18" charset="0"/>
              </a:defRPr>
            </a:lvl1pPr>
          </a:lstStyle>
          <a:p>
            <a:pPr lvl="0"/>
            <a:r>
              <a:rPr lang="zh-CN" altLang="en-US" smtClean="0"/>
              <a:t>单击此处编辑母版文本样式</a:t>
            </a:r>
            <a:endParaRPr lang="zh-CN" altLang="en-US" smtClean="0"/>
          </a:p>
        </p:txBody>
      </p:sp>
      <p:cxnSp>
        <p:nvCxnSpPr>
          <p:cNvPr id="16" name="直接连接符 14"/>
          <p:cNvCxnSpPr>
            <a:stCxn id="17" idx="3"/>
          </p:cNvCxnSpPr>
          <p:nvPr userDrawn="1"/>
        </p:nvCxnSpPr>
        <p:spPr>
          <a:xfrm flipV="1">
            <a:off x="3947985" y="6508750"/>
            <a:ext cx="6100261" cy="11112"/>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17" name="矩形 16"/>
          <p:cNvSpPr>
            <a:spLocks noChangeArrowheads="1"/>
          </p:cNvSpPr>
          <p:nvPr userDrawn="1"/>
        </p:nvSpPr>
        <p:spPr bwMode="auto">
          <a:xfrm>
            <a:off x="2466105" y="6346784"/>
            <a:ext cx="1481880" cy="346156"/>
          </a:xfrm>
          <a:prstGeom prst="rect">
            <a:avLst/>
          </a:prstGeom>
          <a:noFill/>
          <a:ln>
            <a:noFill/>
          </a:ln>
        </p:spPr>
        <p:txBody>
          <a:bodyPr wrap="square"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fontAlgn="auto" hangingPunct="1">
              <a:lnSpc>
                <a:spcPct val="150000"/>
              </a:lnSpc>
              <a:spcBef>
                <a:spcPts val="600"/>
              </a:spcBef>
              <a:spcAft>
                <a:spcPts val="0"/>
              </a:spcAft>
              <a:defRPr/>
            </a:pPr>
            <a:r>
              <a:rPr lang="zh-CN" altLang="en-US" sz="1100" dirty="0" smtClean="0">
                <a:solidFill>
                  <a:srgbClr val="404040"/>
                </a:solidFill>
                <a:latin typeface="黑体" panose="02010609060101010101" pitchFamily="49" charset="-122"/>
                <a:ea typeface="黑体" panose="02010609060101010101" pitchFamily="49" charset="-122"/>
              </a:rPr>
              <a:t>集成学习与随机森林</a:t>
            </a:r>
            <a:endParaRPr lang="en-US" altLang="zh-CN" sz="1100" dirty="0">
              <a:solidFill>
                <a:srgbClr val="404040"/>
              </a:solidFill>
              <a:latin typeface="黑体" panose="02010609060101010101" pitchFamily="49" charset="-122"/>
              <a:ea typeface="黑体" panose="02010609060101010101" pitchFamily="49" charset="-122"/>
              <a:cs typeface="Arial" panose="020B0604020202020204" pitchFamily="34" charset="0"/>
            </a:endParaRPr>
          </a:p>
        </p:txBody>
      </p:sp>
      <p:pic>
        <p:nvPicPr>
          <p:cNvPr id="1028"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934" y="6295538"/>
            <a:ext cx="2077668" cy="448648"/>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BC0F641-201E-4623-A90E-B41F6FC96AB9}"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ea typeface="黑体" panose="02010609060101010101" pitchFamily="49" charset="-122"/>
              </a:defRPr>
            </a:lvl1pPr>
          </a:lstStyle>
          <a:p>
            <a:pPr>
              <a:defRPr/>
            </a:pPr>
            <a:fld id="{0A81ED55-C46E-46B7-BBDF-C2D13F1B99A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2.xml"/><Relationship Id="rId10" Type="http://schemas.openxmlformats.org/officeDocument/2006/relationships/tags" Target="../tags/tag10.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F57D5771-63AF-4043-9EEC-4F99EBBE14B1}" type="datetime1">
              <a:rPr lang="zh-CN" altLang="en-US" smtClean="0"/>
            </a:fld>
            <a:endParaRPr lang="zh-CN" altLang="en-US"/>
          </a:p>
        </p:txBody>
      </p:sp>
      <p:sp>
        <p:nvSpPr>
          <p:cNvPr id="3" name="文本占位符 2"/>
          <p:cNvSpPr>
            <a:spLocks noGrp="1"/>
          </p:cNvSpPr>
          <p:nvPr>
            <p:ph type="body" sz="quarter" idx="11"/>
          </p:nvPr>
        </p:nvSpPr>
        <p:spPr/>
        <p:txBody>
          <a:bodyPr/>
          <a:lstStyle/>
          <a:p>
            <a:r>
              <a:rPr lang="zh-CN" altLang="en-US" dirty="0" smtClean="0"/>
              <a:t>集成学习</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19" y="1658783"/>
            <a:ext cx="11107601" cy="4369231"/>
          </a:xfrm>
        </p:spPr>
        <p:txBody>
          <a:bodyPr/>
          <a:lstStyle/>
          <a:p>
            <a:pPr>
              <a:lnSpc>
                <a:spcPct val="150000"/>
              </a:lnSpc>
            </a:pPr>
            <a:r>
              <a:rPr lang="zh-CN" altLang="en-US" dirty="0" smtClean="0"/>
              <a:t>木桶原理：</a:t>
            </a:r>
            <a:endParaRPr lang="en-US" altLang="zh-CN" dirty="0" smtClean="0"/>
          </a:p>
          <a:p>
            <a:pPr lvl="1">
              <a:lnSpc>
                <a:spcPct val="150000"/>
              </a:lnSpc>
            </a:pPr>
            <a:r>
              <a:rPr lang="zh-CN" altLang="en-US" dirty="0"/>
              <a:t>一只木桶盛水的</a:t>
            </a:r>
            <a:r>
              <a:rPr lang="zh-CN" altLang="en-US" dirty="0" smtClean="0"/>
              <a:t>多少</a:t>
            </a:r>
            <a:endParaRPr lang="zh-CN" altLang="en-US" dirty="0" smtClean="0"/>
          </a:p>
          <a:p>
            <a:pPr lvl="2">
              <a:lnSpc>
                <a:spcPct val="150000"/>
              </a:lnSpc>
            </a:pPr>
            <a:r>
              <a:rPr lang="zh-CN" altLang="en-US" dirty="0"/>
              <a:t>并不</a:t>
            </a:r>
            <a:r>
              <a:rPr lang="zh-CN" altLang="en-US" dirty="0" smtClean="0"/>
              <a:t>取决于桶</a:t>
            </a:r>
            <a:r>
              <a:rPr lang="zh-CN" altLang="en-US" dirty="0"/>
              <a:t>壁上最高的那块木块</a:t>
            </a:r>
            <a:endParaRPr lang="zh-CN" altLang="en-US" dirty="0"/>
          </a:p>
          <a:p>
            <a:pPr lvl="2">
              <a:lnSpc>
                <a:spcPct val="150000"/>
              </a:lnSpc>
            </a:pPr>
            <a:r>
              <a:rPr lang="zh-CN" altLang="en-US" dirty="0"/>
              <a:t>而恰恰</a:t>
            </a:r>
            <a:r>
              <a:rPr lang="zh-CN" altLang="en-US" dirty="0" smtClean="0"/>
              <a:t>取决于</a:t>
            </a:r>
            <a:r>
              <a:rPr lang="zh-CN" altLang="en-US" dirty="0"/>
              <a:t>桶壁上最短的</a:t>
            </a:r>
            <a:r>
              <a:rPr lang="zh-CN" altLang="en-US" dirty="0" smtClean="0"/>
              <a:t>那块。</a:t>
            </a:r>
            <a:endParaRPr lang="en-US" altLang="zh-CN" dirty="0" smtClean="0"/>
          </a:p>
          <a:p>
            <a:pPr lvl="1">
              <a:lnSpc>
                <a:spcPct val="150000"/>
              </a:lnSpc>
            </a:pPr>
            <a:r>
              <a:rPr lang="zh-CN" altLang="en-US" dirty="0"/>
              <a:t>只有桶壁上的所有木板都足够高</a:t>
            </a:r>
            <a:endParaRPr lang="zh-CN" altLang="en-US" dirty="0"/>
          </a:p>
          <a:p>
            <a:pPr lvl="2">
              <a:lnSpc>
                <a:spcPct val="150000"/>
              </a:lnSpc>
            </a:pPr>
            <a:r>
              <a:rPr lang="zh-CN" altLang="en-US" dirty="0"/>
              <a:t>那木桶才能盛满水</a:t>
            </a:r>
            <a:r>
              <a:rPr lang="zh-CN" altLang="en-US" dirty="0" smtClean="0"/>
              <a:t>。</a:t>
            </a:r>
            <a:endParaRPr lang="en-US" altLang="zh-CN" dirty="0" smtClean="0"/>
          </a:p>
          <a:p>
            <a:pPr lvl="1">
              <a:lnSpc>
                <a:spcPct val="150000"/>
              </a:lnSpc>
            </a:pPr>
            <a:r>
              <a:rPr lang="zh-CN" altLang="en-US" dirty="0"/>
              <a:t>只要这个木桶里有一块不够高度</a:t>
            </a:r>
            <a:endParaRPr lang="zh-CN" altLang="en-US" dirty="0"/>
          </a:p>
          <a:p>
            <a:pPr lvl="2">
              <a:lnSpc>
                <a:spcPct val="150000"/>
              </a:lnSpc>
            </a:pPr>
            <a:r>
              <a:rPr lang="zh-CN" altLang="en-US" dirty="0"/>
              <a:t>木桶里的水就不可能是满的</a:t>
            </a:r>
            <a:r>
              <a:rPr lang="zh-CN" altLang="en-US" dirty="0" smtClean="0"/>
              <a:t>。</a:t>
            </a:r>
            <a:endParaRPr lang="en-US" altLang="zh-CN" dirty="0" smtClean="0"/>
          </a:p>
          <a:p>
            <a:pPr>
              <a:lnSpc>
                <a:spcPct val="150000"/>
              </a:lnSpc>
            </a:pPr>
            <a:endParaRPr lang="zh-CN" altLang="en-US" dirty="0"/>
          </a:p>
        </p:txBody>
      </p:sp>
      <p:sp>
        <p:nvSpPr>
          <p:cNvPr id="3" name="标题 2"/>
          <p:cNvSpPr>
            <a:spLocks noGrp="1"/>
          </p:cNvSpPr>
          <p:nvPr>
            <p:ph type="title"/>
          </p:nvPr>
        </p:nvSpPr>
        <p:spPr/>
        <p:txBody>
          <a:bodyPr/>
          <a:lstStyle/>
          <a:p>
            <a:r>
              <a:rPr lang="zh-CN" altLang="en-US" dirty="0"/>
              <a:t>什么是集成学习？</a:t>
            </a:r>
            <a:endParaRPr lang="zh-CN" altLang="en-US" dirty="0"/>
          </a:p>
        </p:txBody>
      </p:sp>
      <p:sp>
        <p:nvSpPr>
          <p:cNvPr id="4" name="内容占位符 3"/>
          <p:cNvSpPr>
            <a:spLocks noGrp="1"/>
          </p:cNvSpPr>
          <p:nvPr>
            <p:ph idx="10"/>
          </p:nvPr>
        </p:nvSpPr>
        <p:spPr/>
        <p:txBody>
          <a:bodyPr/>
          <a:lstStyle/>
          <a:p>
            <a:r>
              <a:rPr lang="zh-CN" altLang="en-US" dirty="0" smtClean="0"/>
              <a:t>集成学习的准确性和多样性</a:t>
            </a:r>
            <a:endParaRPr lang="zh-CN" altLang="en-US" dirty="0"/>
          </a:p>
        </p:txBody>
      </p:sp>
      <p:pic>
        <p:nvPicPr>
          <p:cNvPr id="5" name="图片 4"/>
          <p:cNvPicPr>
            <a:picLocks noChangeAspect="1"/>
          </p:cNvPicPr>
          <p:nvPr/>
        </p:nvPicPr>
        <p:blipFill>
          <a:blip r:embed="rId1"/>
          <a:stretch>
            <a:fillRect/>
          </a:stretch>
        </p:blipFill>
        <p:spPr>
          <a:xfrm>
            <a:off x="5791200" y="2877820"/>
            <a:ext cx="6293485" cy="352488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准确性：个体学习器不能太差，要有</a:t>
            </a:r>
            <a:r>
              <a:rPr lang="zh-CN" altLang="en-US" dirty="0">
                <a:solidFill>
                  <a:srgbClr val="FF0000"/>
                </a:solidFill>
              </a:rPr>
              <a:t>一定的准确度</a:t>
            </a:r>
            <a:r>
              <a:rPr lang="zh-CN" altLang="en-US" dirty="0"/>
              <a:t>（即不能有一个太短的短</a:t>
            </a:r>
            <a:r>
              <a:rPr lang="zh-CN" altLang="en-US" dirty="0" smtClean="0"/>
              <a:t>板，</a:t>
            </a:r>
            <a:r>
              <a:rPr lang="zh-CN" altLang="en-US" dirty="0" smtClean="0">
                <a:solidFill>
                  <a:srgbClr val="FF0000"/>
                </a:solidFill>
              </a:rPr>
              <a:t>准确性上的短板</a:t>
            </a:r>
            <a:r>
              <a:rPr lang="zh-CN" altLang="en-US" dirty="0" smtClean="0"/>
              <a:t>）</a:t>
            </a:r>
            <a:endParaRPr lang="zh-CN" altLang="en-US" dirty="0"/>
          </a:p>
          <a:p>
            <a:r>
              <a:rPr lang="zh-CN" altLang="en-US" dirty="0"/>
              <a:t>多样性：个体学习器之间的输出要具有</a:t>
            </a:r>
            <a:r>
              <a:rPr lang="zh-CN" altLang="en-US" dirty="0">
                <a:solidFill>
                  <a:srgbClr val="FF0000"/>
                </a:solidFill>
              </a:rPr>
              <a:t>差异性</a:t>
            </a:r>
            <a:r>
              <a:rPr lang="zh-CN" altLang="en-US" dirty="0"/>
              <a:t>（各有所长的意思，不能所有的学习器的优点都是一样</a:t>
            </a:r>
            <a:r>
              <a:rPr lang="zh-CN" altLang="en-US" dirty="0" smtClean="0"/>
              <a:t>的，</a:t>
            </a:r>
            <a:r>
              <a:rPr lang="zh-CN" altLang="en-US" dirty="0" smtClean="0">
                <a:solidFill>
                  <a:srgbClr val="FF0000"/>
                </a:solidFill>
              </a:rPr>
              <a:t>学习能力上的短板</a:t>
            </a:r>
            <a:r>
              <a:rPr lang="zh-CN" altLang="en-US" dirty="0" smtClean="0"/>
              <a:t>）</a:t>
            </a:r>
            <a:endParaRPr lang="zh-CN" altLang="en-US" dirty="0"/>
          </a:p>
        </p:txBody>
      </p:sp>
      <p:sp>
        <p:nvSpPr>
          <p:cNvPr id="3" name="标题 2"/>
          <p:cNvSpPr>
            <a:spLocks noGrp="1"/>
          </p:cNvSpPr>
          <p:nvPr>
            <p:ph type="title"/>
          </p:nvPr>
        </p:nvSpPr>
        <p:spPr/>
        <p:txBody>
          <a:bodyPr/>
          <a:lstStyle/>
          <a:p>
            <a:r>
              <a:rPr lang="zh-CN" altLang="en-US" dirty="0"/>
              <a:t>什么是集成学习？</a:t>
            </a:r>
            <a:endParaRPr lang="zh-CN" altLang="en-US" dirty="0"/>
          </a:p>
        </p:txBody>
      </p:sp>
      <p:sp>
        <p:nvSpPr>
          <p:cNvPr id="4" name="内容占位符 3"/>
          <p:cNvSpPr>
            <a:spLocks noGrp="1"/>
          </p:cNvSpPr>
          <p:nvPr>
            <p:ph idx="10"/>
          </p:nvPr>
        </p:nvSpPr>
        <p:spPr/>
        <p:txBody>
          <a:bodyPr/>
          <a:lstStyle/>
          <a:p>
            <a:r>
              <a:rPr lang="zh-CN" altLang="en-US" dirty="0" smtClean="0"/>
              <a:t>集成学习的准确性和多样性</a:t>
            </a:r>
            <a:endParaRPr lang="zh-CN" altLang="en-US" dirty="0"/>
          </a:p>
        </p:txBody>
      </p:sp>
      <p:pic>
        <p:nvPicPr>
          <p:cNvPr id="7" name="图片 6"/>
          <p:cNvPicPr>
            <a:picLocks noChangeAspect="1"/>
          </p:cNvPicPr>
          <p:nvPr/>
        </p:nvPicPr>
        <p:blipFill>
          <a:blip r:embed="rId1"/>
          <a:stretch>
            <a:fillRect/>
          </a:stretch>
        </p:blipFill>
        <p:spPr>
          <a:xfrm>
            <a:off x="254635" y="3380740"/>
            <a:ext cx="11036935" cy="267652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集成后的效果由每个分类器的准确性和多样性决定。</a:t>
            </a:r>
            <a:endParaRPr lang="zh-CN" altLang="en-US" dirty="0"/>
          </a:p>
        </p:txBody>
      </p:sp>
      <p:sp>
        <p:nvSpPr>
          <p:cNvPr id="3" name="标题 2"/>
          <p:cNvSpPr>
            <a:spLocks noGrp="1"/>
          </p:cNvSpPr>
          <p:nvPr>
            <p:ph type="title"/>
          </p:nvPr>
        </p:nvSpPr>
        <p:spPr/>
        <p:txBody>
          <a:bodyPr/>
          <a:lstStyle/>
          <a:p>
            <a:r>
              <a:rPr lang="zh-CN" altLang="en-US" dirty="0"/>
              <a:t>什么是集成学习？</a:t>
            </a:r>
            <a:endParaRPr lang="zh-CN" altLang="en-US" dirty="0"/>
          </a:p>
        </p:txBody>
      </p:sp>
      <p:sp>
        <p:nvSpPr>
          <p:cNvPr id="4" name="内容占位符 3"/>
          <p:cNvSpPr>
            <a:spLocks noGrp="1"/>
          </p:cNvSpPr>
          <p:nvPr>
            <p:ph idx="10"/>
          </p:nvPr>
        </p:nvSpPr>
        <p:spPr/>
        <p:txBody>
          <a:bodyPr/>
          <a:lstStyle/>
          <a:p>
            <a:r>
              <a:rPr lang="zh-CN" altLang="en-US" dirty="0" smtClean="0"/>
              <a:t>集成学习的准确性和多样性</a:t>
            </a:r>
            <a:endParaRPr lang="zh-CN" altLang="en-US" dirty="0"/>
          </a:p>
        </p:txBody>
      </p:sp>
      <p:pic>
        <p:nvPicPr>
          <p:cNvPr id="7" name="图片 6"/>
          <p:cNvPicPr>
            <a:picLocks noChangeAspect="1"/>
          </p:cNvPicPr>
          <p:nvPr/>
        </p:nvPicPr>
        <p:blipFill>
          <a:blip r:embed="rId1"/>
          <a:stretch>
            <a:fillRect/>
          </a:stretch>
        </p:blipFill>
        <p:spPr>
          <a:xfrm>
            <a:off x="254635" y="2663190"/>
            <a:ext cx="11555095" cy="280225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如何产生和</a:t>
            </a:r>
            <a:r>
              <a:rPr lang="zh-CN" altLang="en-US" dirty="0" smtClean="0"/>
              <a:t>结合</a:t>
            </a:r>
            <a:r>
              <a:rPr lang="zh-CN" altLang="en-US" dirty="0" smtClean="0">
                <a:solidFill>
                  <a:srgbClr val="FF0000"/>
                </a:solidFill>
              </a:rPr>
              <a:t>好</a:t>
            </a:r>
            <a:r>
              <a:rPr lang="zh-CN" altLang="en-US" dirty="0">
                <a:solidFill>
                  <a:srgbClr val="FF0000"/>
                </a:solidFill>
              </a:rPr>
              <a:t>而</a:t>
            </a:r>
            <a:r>
              <a:rPr lang="zh-CN" altLang="en-US" dirty="0" smtClean="0">
                <a:solidFill>
                  <a:srgbClr val="FF0000"/>
                </a:solidFill>
              </a:rPr>
              <a:t>不同</a:t>
            </a:r>
            <a:r>
              <a:rPr lang="zh-CN" altLang="en-US" dirty="0" smtClean="0"/>
              <a:t>的</a:t>
            </a:r>
            <a:r>
              <a:rPr lang="zh-CN" altLang="en-US" dirty="0"/>
              <a:t>个体学习</a:t>
            </a:r>
            <a:r>
              <a:rPr lang="zh-CN" altLang="en-US" dirty="0" smtClean="0"/>
              <a:t>器，</a:t>
            </a:r>
            <a:r>
              <a:rPr lang="zh-CN" altLang="en-US" dirty="0"/>
              <a:t>是集成学习的核心</a:t>
            </a:r>
            <a:r>
              <a:rPr lang="zh-CN" altLang="en-US" dirty="0" smtClean="0"/>
              <a:t>。</a:t>
            </a:r>
            <a:endParaRPr lang="en-US" altLang="zh-CN" dirty="0" smtClean="0"/>
          </a:p>
          <a:p>
            <a:pPr>
              <a:lnSpc>
                <a:spcPct val="150000"/>
              </a:lnSpc>
            </a:pPr>
            <a:r>
              <a:rPr lang="zh-CN" altLang="en-US" dirty="0" smtClean="0"/>
              <a:t>现阶段主要存在</a:t>
            </a:r>
            <a:r>
              <a:rPr lang="en-US" altLang="zh-CN" dirty="0" smtClean="0"/>
              <a:t>3</a:t>
            </a:r>
            <a:r>
              <a:rPr lang="zh-CN" altLang="en-US" dirty="0" smtClean="0"/>
              <a:t>种主流的集成学习方法</a:t>
            </a:r>
            <a:endParaRPr lang="en-US" altLang="zh-CN" dirty="0" smtClean="0"/>
          </a:p>
          <a:p>
            <a:pPr lvl="1">
              <a:lnSpc>
                <a:spcPct val="150000"/>
              </a:lnSpc>
            </a:pPr>
            <a:r>
              <a:rPr lang="zh-CN" altLang="en-US" dirty="0" smtClean="0"/>
              <a:t>打包算法（</a:t>
            </a:r>
            <a:r>
              <a:rPr lang="en-US" altLang="zh-CN" dirty="0"/>
              <a:t> </a:t>
            </a:r>
            <a:r>
              <a:rPr lang="en-US" altLang="zh-CN" dirty="0" smtClean="0"/>
              <a:t>Bagging</a:t>
            </a:r>
            <a:r>
              <a:rPr lang="zh-CN" altLang="en-US" dirty="0" smtClean="0"/>
              <a:t>和</a:t>
            </a:r>
            <a:r>
              <a:rPr lang="en-US" altLang="zh-CN" dirty="0"/>
              <a:t>Pasting</a:t>
            </a:r>
            <a:r>
              <a:rPr lang="zh-CN" altLang="en-US" dirty="0" smtClean="0"/>
              <a:t>）（</a:t>
            </a:r>
            <a:r>
              <a:rPr lang="zh-CN" altLang="en-US" dirty="0">
                <a:solidFill>
                  <a:srgbClr val="FF0000"/>
                </a:solidFill>
              </a:rPr>
              <a:t>从数据集角度实现</a:t>
            </a:r>
            <a:r>
              <a:rPr lang="zh-CN" altLang="en-US" dirty="0" smtClean="0">
                <a:solidFill>
                  <a:srgbClr val="FF0000"/>
                </a:solidFill>
              </a:rPr>
              <a:t>多样性，并行思想</a:t>
            </a:r>
            <a:r>
              <a:rPr lang="zh-CN" altLang="en-US" dirty="0" smtClean="0"/>
              <a:t>）：</a:t>
            </a:r>
            <a:r>
              <a:rPr lang="en-US" altLang="zh-CN" dirty="0" smtClean="0"/>
              <a:t>有放回</a:t>
            </a:r>
            <a:r>
              <a:rPr lang="zh-CN" altLang="en-US" dirty="0" smtClean="0"/>
              <a:t>和无放回</a:t>
            </a:r>
            <a:r>
              <a:rPr lang="en-US" altLang="zh-CN" dirty="0" smtClean="0"/>
              <a:t>的抽样</a:t>
            </a:r>
            <a:endParaRPr lang="en-US" altLang="zh-CN" dirty="0" smtClean="0"/>
          </a:p>
          <a:p>
            <a:pPr lvl="1">
              <a:lnSpc>
                <a:spcPct val="150000"/>
              </a:lnSpc>
            </a:pPr>
            <a:r>
              <a:rPr lang="zh-CN" altLang="en-US" dirty="0" smtClean="0"/>
              <a:t>随机森林（</a:t>
            </a:r>
            <a:r>
              <a:rPr lang="en-US" altLang="zh-CN" dirty="0"/>
              <a:t>Random Forest</a:t>
            </a:r>
            <a:r>
              <a:rPr lang="zh-CN" altLang="en-US" dirty="0" smtClean="0"/>
              <a:t>）（</a:t>
            </a:r>
            <a:r>
              <a:rPr lang="zh-CN" altLang="en-US" dirty="0" smtClean="0">
                <a:solidFill>
                  <a:srgbClr val="FF0000"/>
                </a:solidFill>
              </a:rPr>
              <a:t>从</a:t>
            </a:r>
            <a:r>
              <a:rPr lang="zh-CN" altLang="en-US" dirty="0">
                <a:solidFill>
                  <a:srgbClr val="FF0000"/>
                </a:solidFill>
              </a:rPr>
              <a:t>数据</a:t>
            </a:r>
            <a:r>
              <a:rPr lang="zh-CN" altLang="en-US" dirty="0" smtClean="0">
                <a:solidFill>
                  <a:srgbClr val="FF0000"/>
                </a:solidFill>
              </a:rPr>
              <a:t>集</a:t>
            </a:r>
            <a:r>
              <a:rPr lang="en-US" altLang="zh-CN" dirty="0" smtClean="0">
                <a:solidFill>
                  <a:srgbClr val="FF0000"/>
                </a:solidFill>
              </a:rPr>
              <a:t>+</a:t>
            </a:r>
            <a:r>
              <a:rPr lang="zh-CN" altLang="en-US" dirty="0" smtClean="0">
                <a:solidFill>
                  <a:srgbClr val="FF0000"/>
                </a:solidFill>
              </a:rPr>
              <a:t>模型角度实现多样性，并行思想</a:t>
            </a:r>
            <a:r>
              <a:rPr lang="zh-CN" altLang="en-US" dirty="0" smtClean="0"/>
              <a:t>）</a:t>
            </a:r>
            <a:endParaRPr lang="en-US" altLang="zh-CN" dirty="0" smtClean="0"/>
          </a:p>
          <a:p>
            <a:pPr lvl="1">
              <a:lnSpc>
                <a:spcPct val="150000"/>
              </a:lnSpc>
            </a:pPr>
            <a:r>
              <a:rPr lang="zh-CN" altLang="en-US" dirty="0"/>
              <a:t>提升算法（</a:t>
            </a:r>
            <a:r>
              <a:rPr lang="en-US" altLang="zh-CN" dirty="0"/>
              <a:t> Boosting </a:t>
            </a:r>
            <a:r>
              <a:rPr lang="zh-CN" altLang="en-US" dirty="0"/>
              <a:t>）（</a:t>
            </a:r>
            <a:r>
              <a:rPr lang="zh-CN" altLang="en-US" dirty="0">
                <a:solidFill>
                  <a:srgbClr val="FF0000"/>
                </a:solidFill>
              </a:rPr>
              <a:t>从数据集角度实现</a:t>
            </a:r>
            <a:r>
              <a:rPr lang="zh-CN" altLang="en-US" dirty="0" smtClean="0">
                <a:solidFill>
                  <a:srgbClr val="FF0000"/>
                </a:solidFill>
              </a:rPr>
              <a:t>多样性</a:t>
            </a:r>
            <a:r>
              <a:rPr lang="zh-CN" altLang="en-US" dirty="0">
                <a:solidFill>
                  <a:srgbClr val="FF0000"/>
                </a:solidFill>
              </a:rPr>
              <a:t>，串行思想</a:t>
            </a:r>
            <a:r>
              <a:rPr lang="zh-CN" altLang="en-US" dirty="0" smtClean="0"/>
              <a:t>）</a:t>
            </a:r>
            <a:endParaRPr lang="en-US" altLang="zh-CN" dirty="0"/>
          </a:p>
          <a:p>
            <a:pPr lvl="1">
              <a:lnSpc>
                <a:spcPct val="150000"/>
              </a:lnSpc>
            </a:pPr>
            <a:endParaRPr lang="zh-CN" altLang="en-US" dirty="0"/>
          </a:p>
        </p:txBody>
      </p:sp>
      <p:sp>
        <p:nvSpPr>
          <p:cNvPr id="3" name="标题 2"/>
          <p:cNvSpPr>
            <a:spLocks noGrp="1"/>
          </p:cNvSpPr>
          <p:nvPr>
            <p:ph type="title"/>
          </p:nvPr>
        </p:nvSpPr>
        <p:spPr/>
        <p:txBody>
          <a:bodyPr/>
          <a:lstStyle/>
          <a:p>
            <a:r>
              <a:rPr lang="zh-CN" altLang="en-US" dirty="0"/>
              <a:t>什么是集成学习？</a:t>
            </a:r>
            <a:endParaRPr lang="zh-CN" altLang="en-US" dirty="0"/>
          </a:p>
        </p:txBody>
      </p:sp>
      <p:sp>
        <p:nvSpPr>
          <p:cNvPr id="4" name="内容占位符 3"/>
          <p:cNvSpPr>
            <a:spLocks noGrp="1"/>
          </p:cNvSpPr>
          <p:nvPr>
            <p:ph idx="10"/>
          </p:nvPr>
        </p:nvSpPr>
        <p:spPr/>
        <p:txBody>
          <a:bodyPr/>
          <a:lstStyle/>
          <a:p>
            <a:r>
              <a:rPr lang="zh-CN" altLang="en-US" dirty="0" smtClean="0"/>
              <a:t>集成学习的主要算法</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2882900" y="1347788"/>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266950" y="193992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nvSpPr>
        <p:spPr bwMode="auto">
          <a:xfrm>
            <a:off x="2576481" y="1651743"/>
            <a:ext cx="612000" cy="576000"/>
          </a:xfrm>
          <a:prstGeom prst="ellipse">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nvSpPr>
        <p:spPr bwMode="auto">
          <a:xfrm>
            <a:off x="3618065" y="2612017"/>
            <a:ext cx="4859850" cy="720000"/>
          </a:xfrm>
          <a:prstGeom prst="actionButtonBlank">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smtClean="0">
                <a:latin typeface="微软雅黑" panose="020B0503020204020204" pitchFamily="34" charset="-122"/>
                <a:ea typeface="微软雅黑" panose="020B0503020204020204" pitchFamily="34" charset="-122"/>
                <a:sym typeface="微软雅黑" panose="020B0503020204020204" pitchFamily="34" charset="-122"/>
              </a:rPr>
              <a:t>集成学习主要方法之打包算法</a:t>
            </a:r>
            <a:endParaRPr lang="zh-CN" altLang="en-US" sz="2200" dirty="0">
              <a:latin typeface="微软雅黑" panose="020B0503020204020204" pitchFamily="34" charset="-122"/>
              <a:ea typeface="微软雅黑" panose="020B0503020204020204" pitchFamily="34" charset="-122"/>
            </a:endParaRPr>
          </a:p>
        </p:txBody>
      </p:sp>
      <p:sp>
        <p:nvSpPr>
          <p:cNvPr id="25" name="AutoShape 17"/>
          <p:cNvSpPr>
            <a:spLocks noChangeArrowheads="1"/>
          </p:cNvSpPr>
          <p:nvPr/>
        </p:nvSpPr>
        <p:spPr bwMode="auto">
          <a:xfrm>
            <a:off x="3618065" y="361033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集成学习主要方法之</a:t>
            </a:r>
            <a:r>
              <a:rPr lang="zh-CN" altLang="en-US" sz="2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随机森林</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AutoShape 17"/>
          <p:cNvSpPr>
            <a:spLocks noChangeArrowheads="1"/>
          </p:cNvSpPr>
          <p:nvPr/>
        </p:nvSpPr>
        <p:spPr bwMode="auto">
          <a:xfrm>
            <a:off x="3618065" y="462479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集成学习主要方法</a:t>
            </a:r>
            <a:r>
              <a:rPr lang="zh-CN" altLang="en-US" sz="2200" dirty="0" smtClean="0">
                <a:latin typeface="微软雅黑" panose="020B0503020204020204" pitchFamily="34" charset="-122"/>
                <a:ea typeface="微软雅黑" panose="020B0503020204020204" pitchFamily="34" charset="-122"/>
                <a:sym typeface="微软雅黑" panose="020B0503020204020204" pitchFamily="34" charset="-122"/>
              </a:rPr>
              <a:t>之提升算法</a:t>
            </a:r>
            <a:endParaRPr lang="zh-CN" altLang="en-US" sz="2200" dirty="0">
              <a:latin typeface="微软雅黑" panose="020B0503020204020204" pitchFamily="34" charset="-122"/>
              <a:ea typeface="微软雅黑" panose="020B0503020204020204" pitchFamily="34" charset="-122"/>
            </a:endParaRPr>
          </a:p>
        </p:txBody>
      </p:sp>
      <p:sp>
        <p:nvSpPr>
          <p:cNvPr id="16400" name="标题 3"/>
          <p:cNvSpPr>
            <a:spLocks noGrp="1"/>
          </p:cNvSpPr>
          <p:nvPr>
            <p:ph type="title"/>
          </p:nvPr>
        </p:nvSpPr>
        <p:spPr/>
        <p:txBody>
          <a:bodyPr/>
          <a:lstStyle/>
          <a:p>
            <a:r>
              <a:rPr lang="zh-CN" altLang="en-US" smtClean="0"/>
              <a:t>目录</a:t>
            </a:r>
            <a:endParaRPr lang="zh-CN" altLang="en-US" smtClean="0"/>
          </a:p>
        </p:txBody>
      </p:sp>
      <p:sp>
        <p:nvSpPr>
          <p:cNvPr id="13" name="AutoShape 17"/>
          <p:cNvSpPr>
            <a:spLocks noChangeArrowheads="1"/>
          </p:cNvSpPr>
          <p:nvPr/>
        </p:nvSpPr>
        <p:spPr bwMode="auto">
          <a:xfrm>
            <a:off x="3618065" y="1579743"/>
            <a:ext cx="4859850" cy="684000"/>
          </a:xfrm>
          <a:prstGeom prst="actionButtonBlank">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什么是集成学习</a:t>
            </a:r>
            <a:endParaRPr lang="zh-CN" altLang="en-US" sz="2200" dirty="0">
              <a:solidFill>
                <a:schemeClr val="bg1"/>
              </a:solidFill>
              <a:latin typeface="微软雅黑" panose="020B0503020204020204" pitchFamily="34" charset="-122"/>
              <a:ea typeface="微软雅黑" panose="020B0503020204020204" pitchFamily="34" charset="-122"/>
            </a:endParaRPr>
          </a:p>
        </p:txBody>
      </p:sp>
      <p:sp>
        <p:nvSpPr>
          <p:cNvPr id="14" name="Oval 15"/>
          <p:cNvSpPr>
            <a:spLocks noChangeArrowheads="1"/>
          </p:cNvSpPr>
          <p:nvPr/>
        </p:nvSpPr>
        <p:spPr bwMode="auto">
          <a:xfrm>
            <a:off x="2576481" y="2684017"/>
            <a:ext cx="612000" cy="576000"/>
          </a:xfrm>
          <a:prstGeom prst="ellipse">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6" name="Oval 15"/>
          <p:cNvSpPr>
            <a:spLocks noChangeArrowheads="1"/>
          </p:cNvSpPr>
          <p:nvPr/>
        </p:nvSpPr>
        <p:spPr bwMode="auto">
          <a:xfrm>
            <a:off x="2576481" y="368233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7" name="Oval 15"/>
          <p:cNvSpPr>
            <a:spLocks noChangeArrowheads="1"/>
          </p:cNvSpPr>
          <p:nvPr/>
        </p:nvSpPr>
        <p:spPr bwMode="auto">
          <a:xfrm>
            <a:off x="2576481" y="470474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5915" y="1196340"/>
            <a:ext cx="11520805" cy="4369435"/>
          </a:xfrm>
        </p:spPr>
        <p:txBody>
          <a:bodyPr/>
          <a:lstStyle/>
          <a:p>
            <a:pPr>
              <a:lnSpc>
                <a:spcPct val="150000"/>
              </a:lnSpc>
            </a:pPr>
            <a:r>
              <a:rPr lang="zh-CN" altLang="en-US" dirty="0" smtClean="0"/>
              <a:t>打包算法主要通过构建多个不同的训练集，来训练模型。</a:t>
            </a:r>
            <a:endParaRPr lang="zh-CN" altLang="en-US" dirty="0" smtClean="0"/>
          </a:p>
          <a:p>
            <a:pPr lvl="1">
              <a:lnSpc>
                <a:spcPct val="150000"/>
              </a:lnSpc>
            </a:pPr>
            <a:r>
              <a:rPr lang="zh-CN" altLang="en-US" dirty="0" smtClean="0">
                <a:solidFill>
                  <a:srgbClr val="FF0000"/>
                </a:solidFill>
              </a:rPr>
              <a:t>数据：</a:t>
            </a:r>
            <a:r>
              <a:rPr lang="zh-CN" altLang="en-US" dirty="0" smtClean="0"/>
              <a:t>把数据集分成多个子集，让每个子集去训练一个分类器，显然，训练出来的分类器是不同的，也就保证了学习器之间的多样性。这个过程叫数据扰动。</a:t>
            </a:r>
            <a:endParaRPr lang="zh-CN" altLang="en-US" dirty="0" smtClean="0"/>
          </a:p>
          <a:p>
            <a:pPr lvl="1">
              <a:lnSpc>
                <a:spcPct val="150000"/>
              </a:lnSpc>
            </a:pPr>
            <a:r>
              <a:rPr lang="zh-CN" altLang="en-US" dirty="0" smtClean="0">
                <a:solidFill>
                  <a:srgbClr val="FF0000"/>
                </a:solidFill>
              </a:rPr>
              <a:t>模型：</a:t>
            </a:r>
            <a:r>
              <a:rPr lang="zh-CN" altLang="en-US" dirty="0" smtClean="0"/>
              <a:t>如果可以让每个学习器从不同的角度构建模型，也会增加学习器的多样性，这个过程叫模型扰动。</a:t>
            </a:r>
            <a:endParaRPr lang="zh-CN" altLang="en-US" dirty="0" smtClean="0"/>
          </a:p>
          <a:p>
            <a:pPr lvl="0">
              <a:lnSpc>
                <a:spcPct val="150000"/>
              </a:lnSpc>
            </a:pPr>
            <a:r>
              <a:rPr lang="zh-CN" altLang="en-US" dirty="0" smtClean="0"/>
              <a:t>两种算法：</a:t>
            </a:r>
            <a:endParaRPr lang="zh-CN" altLang="en-US" dirty="0" smtClean="0"/>
          </a:p>
          <a:p>
            <a:pPr lvl="1">
              <a:lnSpc>
                <a:spcPct val="150000"/>
              </a:lnSpc>
            </a:pPr>
            <a:r>
              <a:rPr lang="zh-CN" altLang="en-US" dirty="0">
                <a:latin typeface="微软雅黑" panose="020B0503020204020204" pitchFamily="34" charset="-122"/>
                <a:cs typeface="+mn-cs"/>
                <a:sym typeface="+mn-ea"/>
              </a:rPr>
              <a:t>装</a:t>
            </a:r>
            <a:r>
              <a:rPr lang="zh-CN" altLang="en-US" dirty="0" smtClean="0">
                <a:latin typeface="微软雅黑" panose="020B0503020204020204" pitchFamily="34" charset="-122"/>
                <a:cs typeface="+mn-cs"/>
                <a:sym typeface="+mn-ea"/>
              </a:rPr>
              <a:t>袋（</a:t>
            </a:r>
            <a:r>
              <a:rPr lang="en-US" altLang="zh-CN" dirty="0" smtClean="0">
                <a:latin typeface="微软雅黑" panose="020B0503020204020204" pitchFamily="34" charset="-122"/>
                <a:cs typeface="+mn-cs"/>
                <a:sym typeface="+mn-ea"/>
              </a:rPr>
              <a:t>Bagging</a:t>
            </a:r>
            <a:r>
              <a:rPr lang="zh-CN" altLang="en-US" dirty="0" smtClean="0">
                <a:latin typeface="微软雅黑" panose="020B0503020204020204" pitchFamily="34" charset="-122"/>
                <a:cs typeface="+mn-cs"/>
                <a:sym typeface="+mn-ea"/>
              </a:rPr>
              <a:t>）和粘贴（</a:t>
            </a:r>
            <a:r>
              <a:rPr lang="en-US" altLang="zh-CN" dirty="0" smtClean="0">
                <a:latin typeface="微软雅黑" panose="020B0503020204020204" pitchFamily="34" charset="-122"/>
                <a:cs typeface="+mn-cs"/>
                <a:sym typeface="+mn-ea"/>
              </a:rPr>
              <a:t>Pasting</a:t>
            </a:r>
            <a:r>
              <a:rPr lang="zh-CN" altLang="en-US" dirty="0" smtClean="0">
                <a:latin typeface="微软雅黑" panose="020B0503020204020204" pitchFamily="34" charset="-122"/>
                <a:cs typeface="+mn-cs"/>
                <a:sym typeface="+mn-ea"/>
              </a:rPr>
              <a:t>）</a:t>
            </a:r>
            <a:endParaRPr lang="zh-CN" altLang="en-US" dirty="0">
              <a:latin typeface="微软雅黑" panose="020B0503020204020204" pitchFamily="34" charset="-122"/>
              <a:cs typeface="+mn-cs"/>
            </a:endParaRPr>
          </a:p>
          <a:p>
            <a:pPr lvl="0"/>
            <a:endParaRPr lang="en-US" altLang="zh-CN" dirty="0" smtClean="0"/>
          </a:p>
          <a:p>
            <a:endParaRPr lang="en-US" altLang="zh-CN" dirty="0" smtClean="0"/>
          </a:p>
        </p:txBody>
      </p:sp>
      <p:sp>
        <p:nvSpPr>
          <p:cNvPr id="3" name="标题 2"/>
          <p:cNvSpPr>
            <a:spLocks noGrp="1"/>
          </p:cNvSpPr>
          <p:nvPr>
            <p:ph type="title"/>
          </p:nvPr>
        </p:nvSpPr>
        <p:spPr/>
        <p:txBody>
          <a:bodyPr/>
          <a:lstStyle/>
          <a:p>
            <a:r>
              <a:rPr lang="zh-CN" altLang="en-US" dirty="0" smtClean="0"/>
              <a:t>打包算法</a:t>
            </a:r>
            <a:endParaRPr lang="zh-CN" altLang="en-US" dirty="0"/>
          </a:p>
        </p:txBody>
      </p:sp>
      <p:sp>
        <p:nvSpPr>
          <p:cNvPr id="6" name="内容占位符 3"/>
          <p:cNvSpPr>
            <a:spLocks noGrp="1"/>
          </p:cNvSpPr>
          <p:nvPr/>
        </p:nvSpPr>
        <p:spPr>
          <a:xfrm>
            <a:off x="423819" y="4234605"/>
            <a:ext cx="11107601" cy="426469"/>
          </a:xfrm>
          <a:prstGeom prst="rect">
            <a:avLst/>
          </a:prstGeom>
          <a:no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lang="zh-CN" altLang="en-US" sz="2000" b="0" kern="12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dirty="0">
              <a:latin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19" y="1141258"/>
            <a:ext cx="11107601" cy="4369231"/>
          </a:xfrm>
        </p:spPr>
        <p:txBody>
          <a:bodyPr/>
          <a:lstStyle/>
          <a:p>
            <a:r>
              <a:rPr lang="en-US" altLang="zh-CN" dirty="0" smtClean="0">
                <a:latin typeface="微软雅黑" panose="020B0503020204020204" pitchFamily="34" charset="-122"/>
                <a:sym typeface="+mn-ea"/>
              </a:rPr>
              <a:t>Bagging</a:t>
            </a:r>
            <a:r>
              <a:rPr lang="zh-CN" altLang="en-US" dirty="0" smtClean="0">
                <a:latin typeface="微软雅黑" panose="020B0503020204020204" pitchFamily="34" charset="-122"/>
                <a:sym typeface="+mn-ea"/>
              </a:rPr>
              <a:t>算法：</a:t>
            </a:r>
            <a:endParaRPr lang="en-US" altLang="zh-CN" dirty="0" smtClean="0">
              <a:latin typeface="微软雅黑" panose="020B0503020204020204" pitchFamily="34" charset="-122"/>
            </a:endParaRPr>
          </a:p>
          <a:p>
            <a:pPr lvl="1"/>
            <a:r>
              <a:rPr lang="zh-CN" altLang="en-US" dirty="0" smtClean="0">
                <a:sym typeface="+mn-ea"/>
              </a:rPr>
              <a:t>从训练集</a:t>
            </a:r>
            <a:r>
              <a:rPr lang="zh-CN" altLang="en-US" dirty="0">
                <a:sym typeface="+mn-ea"/>
              </a:rPr>
              <a:t>中</a:t>
            </a:r>
            <a:r>
              <a:rPr lang="zh-CN" altLang="en-US" dirty="0">
                <a:solidFill>
                  <a:srgbClr val="FF0000"/>
                </a:solidFill>
                <a:sym typeface="+mn-ea"/>
              </a:rPr>
              <a:t>有放回地</a:t>
            </a:r>
            <a:r>
              <a:rPr lang="zh-CN" altLang="en-US" dirty="0">
                <a:sym typeface="+mn-ea"/>
              </a:rPr>
              <a:t>采样出</a:t>
            </a:r>
            <a:r>
              <a:rPr lang="en-US" altLang="zh-CN" dirty="0">
                <a:sym typeface="+mn-ea"/>
              </a:rPr>
              <a:t>T</a:t>
            </a:r>
            <a:r>
              <a:rPr lang="zh-CN" altLang="en-US" dirty="0">
                <a:sym typeface="+mn-ea"/>
              </a:rPr>
              <a:t>个含</a:t>
            </a:r>
            <a:r>
              <a:rPr lang="en-US" altLang="zh-CN" dirty="0">
                <a:sym typeface="+mn-ea"/>
              </a:rPr>
              <a:t>m</a:t>
            </a:r>
            <a:r>
              <a:rPr lang="zh-CN" altLang="en-US" dirty="0">
                <a:sym typeface="+mn-ea"/>
              </a:rPr>
              <a:t>个训练样本的子</a:t>
            </a:r>
            <a:r>
              <a:rPr lang="zh-CN" altLang="en-US" dirty="0" smtClean="0">
                <a:sym typeface="+mn-ea"/>
              </a:rPr>
              <a:t>训练集</a:t>
            </a:r>
            <a:endParaRPr lang="en-US" altLang="zh-CN" dirty="0" smtClean="0"/>
          </a:p>
          <a:p>
            <a:pPr lvl="1"/>
            <a:r>
              <a:rPr lang="zh-CN" altLang="en-US" dirty="0">
                <a:sym typeface="+mn-ea"/>
              </a:rPr>
              <a:t>基于每个子训练集训练出一个基学习</a:t>
            </a:r>
            <a:r>
              <a:rPr lang="zh-CN" altLang="en-US" dirty="0" smtClean="0">
                <a:sym typeface="+mn-ea"/>
              </a:rPr>
              <a:t>器</a:t>
            </a:r>
            <a:endParaRPr lang="en-US" altLang="zh-CN" dirty="0" smtClean="0"/>
          </a:p>
          <a:p>
            <a:pPr lvl="1"/>
            <a:r>
              <a:rPr lang="zh-CN" altLang="en-US" dirty="0" smtClean="0">
                <a:sym typeface="+mn-ea"/>
              </a:rPr>
              <a:t>将</a:t>
            </a:r>
            <a:r>
              <a:rPr lang="zh-CN" altLang="en-US" dirty="0">
                <a:sym typeface="+mn-ea"/>
              </a:rPr>
              <a:t>这些基学习器</a:t>
            </a:r>
            <a:r>
              <a:rPr lang="zh-CN" altLang="en-US" dirty="0" smtClean="0">
                <a:sym typeface="+mn-ea"/>
              </a:rPr>
              <a:t>进行集合（</a:t>
            </a:r>
            <a:r>
              <a:rPr lang="zh-CN" altLang="en-US" dirty="0" smtClean="0">
                <a:solidFill>
                  <a:srgbClr val="FF0000"/>
                </a:solidFill>
                <a:sym typeface="+mn-ea"/>
              </a:rPr>
              <a:t>平均法或者投票法</a:t>
            </a:r>
            <a:r>
              <a:rPr lang="zh-CN" altLang="en-US" dirty="0" smtClean="0">
                <a:sym typeface="+mn-ea"/>
              </a:rPr>
              <a:t>）</a:t>
            </a:r>
            <a:endParaRPr lang="en-US" altLang="zh-CN" dirty="0" smtClean="0"/>
          </a:p>
          <a:p>
            <a:pPr marL="0" indent="0">
              <a:buNone/>
            </a:pPr>
            <a:endParaRPr lang="en-US" altLang="zh-CN" dirty="0" smtClean="0">
              <a:latin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打包算法</a:t>
            </a:r>
            <a:endParaRPr lang="zh-CN" altLang="en-US" dirty="0"/>
          </a:p>
        </p:txBody>
      </p:sp>
      <p:pic>
        <p:nvPicPr>
          <p:cNvPr id="5" name="Picture 2" descr="previ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9825" y="2948305"/>
            <a:ext cx="9201785" cy="3321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423545" y="1741805"/>
            <a:ext cx="11398250" cy="4369435"/>
          </a:xfrm>
        </p:spPr>
        <p:txBody>
          <a:bodyPr/>
          <a:p>
            <a:r>
              <a:rPr lang="zh-CN" altLang="en-US"/>
              <a:t>为什么使用有放回抽样</a:t>
            </a:r>
            <a:endParaRPr lang="zh-CN" altLang="en-US"/>
          </a:p>
          <a:p>
            <a:pPr>
              <a:buFont typeface="Arial" panose="020B0604020202020204" pitchFamily="34" charset="0"/>
              <a:buChar char="•"/>
            </a:pPr>
            <a:r>
              <a:rPr lang="zh-CN" altLang="en-US"/>
              <a:t>增加多样性：有放回抽样确保每棵树在不同的子集上进行训练，即使有些样本在多个子集中出现。这样每棵树都能捕捉到数据的不同特征，从而增加模型的多样性。</a:t>
            </a:r>
            <a:endParaRPr lang="zh-CN" altLang="en-US"/>
          </a:p>
          <a:p>
            <a:pPr>
              <a:buFont typeface="Arial" panose="020B0604020202020204" pitchFamily="34" charset="0"/>
              <a:buChar char="•"/>
            </a:pPr>
            <a:endParaRPr lang="zh-CN" altLang="en-US"/>
          </a:p>
          <a:p>
            <a:pPr>
              <a:buFont typeface="Arial" panose="020B0604020202020204" pitchFamily="34" charset="0"/>
              <a:buChar char="•"/>
            </a:pPr>
            <a:r>
              <a:rPr lang="zh-CN" altLang="en-US"/>
              <a:t>减少过拟合：通过在不同的子集上训练多个树，随机森林能够有效减少单棵树容易出现的过拟合问题。</a:t>
            </a:r>
            <a:endParaRPr lang="zh-CN" altLang="en-US"/>
          </a:p>
          <a:p>
            <a:pPr>
              <a:buFont typeface="Arial" panose="020B0604020202020204" pitchFamily="34" charset="0"/>
              <a:buChar char="•"/>
            </a:pPr>
            <a:endParaRPr lang="zh-CN" altLang="en-US"/>
          </a:p>
          <a:p>
            <a:pPr>
              <a:buFont typeface="Arial" panose="020B0604020202020204" pitchFamily="34" charset="0"/>
              <a:buChar char="•"/>
            </a:pPr>
            <a:r>
              <a:rPr lang="zh-CN" altLang="en-US"/>
              <a:t>提高稳定性：有放回抽样使得每棵树对某些样本的依赖程度不同，从而提高了整个模型的稳健性和稳定性。</a:t>
            </a:r>
            <a:endParaRPr lang="zh-CN" altLang="en-US"/>
          </a:p>
        </p:txBody>
      </p:sp>
      <p:sp>
        <p:nvSpPr>
          <p:cNvPr id="3" name="标题 2"/>
          <p:cNvSpPr>
            <a:spLocks noGrp="1"/>
          </p:cNvSpPr>
          <p:nvPr>
            <p:ph type="title"/>
          </p:nvPr>
        </p:nvSpPr>
        <p:spPr/>
        <p:txBody>
          <a:bodyPr/>
          <a:p>
            <a:r>
              <a:rPr lang="zh-CN" altLang="en-US"/>
              <a:t>打包算法</a:t>
            </a:r>
            <a:endParaRPr lang="zh-CN" altLang="en-US"/>
          </a:p>
        </p:txBody>
      </p:sp>
      <p:sp>
        <p:nvSpPr>
          <p:cNvPr id="4" name="内容占位符 3"/>
          <p:cNvSpPr>
            <a:spLocks noGrp="1"/>
          </p:cNvSpPr>
          <p:nvPr>
            <p:ph idx="10"/>
          </p:nvPr>
        </p:nvSpPr>
        <p:spPr/>
        <p:txBody>
          <a:bodyPr/>
          <a:p>
            <a:r>
              <a:rPr lang="en-US" altLang="zh-CN"/>
              <a:t>Bagging</a:t>
            </a:r>
            <a:r>
              <a:t>算法</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19" y="1169198"/>
            <a:ext cx="11107601" cy="4369231"/>
          </a:xfrm>
        </p:spPr>
        <p:txBody>
          <a:bodyPr/>
          <a:lstStyle/>
          <a:p>
            <a:r>
              <a:rPr lang="en-US" altLang="zh-CN" dirty="0" smtClean="0">
                <a:latin typeface="微软雅黑" panose="020B0503020204020204" pitchFamily="34" charset="-122"/>
              </a:rPr>
              <a:t>Pasting</a:t>
            </a:r>
            <a:r>
              <a:rPr lang="zh-CN" altLang="en-US" dirty="0" smtClean="0">
                <a:latin typeface="微软雅黑" panose="020B0503020204020204" pitchFamily="34" charset="-122"/>
              </a:rPr>
              <a:t>算法</a:t>
            </a:r>
            <a:endParaRPr lang="zh-CN" altLang="en-US" dirty="0" smtClean="0">
              <a:latin typeface="微软雅黑" panose="020B0503020204020204" pitchFamily="34" charset="-122"/>
            </a:endParaRPr>
          </a:p>
          <a:p>
            <a:pPr lvl="1"/>
            <a:r>
              <a:rPr lang="zh-CN" altLang="en-US" dirty="0" smtClean="0">
                <a:latin typeface="微软雅黑" panose="020B0503020204020204" pitchFamily="34" charset="-122"/>
              </a:rPr>
              <a:t>采样训练集时使用</a:t>
            </a:r>
            <a:r>
              <a:rPr lang="zh-CN" altLang="en-US" dirty="0" smtClean="0">
                <a:solidFill>
                  <a:srgbClr val="FF0000"/>
                </a:solidFill>
                <a:latin typeface="微软雅黑" panose="020B0503020204020204" pitchFamily="34" charset="-122"/>
              </a:rPr>
              <a:t>无放回</a:t>
            </a:r>
            <a:r>
              <a:rPr lang="zh-CN" altLang="en-US" dirty="0" smtClean="0">
                <a:latin typeface="微软雅黑" panose="020B0503020204020204" pitchFamily="34" charset="-122"/>
              </a:rPr>
              <a:t>采样</a:t>
            </a:r>
            <a:endParaRPr lang="zh-CN" altLang="en-US" dirty="0" smtClean="0">
              <a:latin typeface="微软雅黑" panose="020B0503020204020204" pitchFamily="34" charset="-122"/>
            </a:endParaRPr>
          </a:p>
          <a:p>
            <a:pPr lvl="1"/>
            <a:r>
              <a:rPr lang="zh-CN" altLang="en-US" dirty="0" smtClean="0">
                <a:latin typeface="微软雅黑" panose="020B0503020204020204" pitchFamily="34" charset="-122"/>
              </a:rPr>
              <a:t>这也要求了</a:t>
            </a:r>
            <a:r>
              <a:rPr lang="en-US" altLang="zh-CN" dirty="0">
                <a:latin typeface="微软雅黑" panose="020B0503020204020204" pitchFamily="34" charset="-122"/>
              </a:rPr>
              <a:t>Pasting</a:t>
            </a:r>
            <a:r>
              <a:rPr lang="zh-CN" altLang="en-US" dirty="0" smtClean="0">
                <a:latin typeface="微软雅黑" panose="020B0503020204020204" pitchFamily="34" charset="-122"/>
              </a:rPr>
              <a:t>算法采样</a:t>
            </a:r>
            <a:r>
              <a:rPr lang="en-US" altLang="zh-CN" dirty="0" smtClean="0">
                <a:latin typeface="微软雅黑" panose="020B0503020204020204" pitchFamily="34" charset="-122"/>
              </a:rPr>
              <a:t>m</a:t>
            </a:r>
            <a:r>
              <a:rPr lang="zh-CN" altLang="en-US" dirty="0" smtClean="0">
                <a:latin typeface="微软雅黑" panose="020B0503020204020204" pitchFamily="34" charset="-122"/>
              </a:rPr>
              <a:t>大小的子训练集，需要原训练集大于</a:t>
            </a:r>
            <a:r>
              <a:rPr lang="en-US" altLang="zh-CN" dirty="0" smtClean="0">
                <a:latin typeface="微软雅黑" panose="020B0503020204020204" pitchFamily="34" charset="-122"/>
              </a:rPr>
              <a:t>m</a:t>
            </a:r>
            <a:r>
              <a:rPr lang="zh-CN" altLang="en-US" dirty="0" smtClean="0">
                <a:latin typeface="微软雅黑" panose="020B0503020204020204" pitchFamily="34" charset="-122"/>
              </a:rPr>
              <a:t>。</a:t>
            </a:r>
            <a:endParaRPr lang="zh-CN" altLang="en-US" dirty="0"/>
          </a:p>
        </p:txBody>
      </p:sp>
      <p:sp>
        <p:nvSpPr>
          <p:cNvPr id="3" name="标题 2"/>
          <p:cNvSpPr>
            <a:spLocks noGrp="1"/>
          </p:cNvSpPr>
          <p:nvPr>
            <p:ph type="title"/>
          </p:nvPr>
        </p:nvSpPr>
        <p:spPr/>
        <p:txBody>
          <a:bodyPr/>
          <a:lstStyle/>
          <a:p>
            <a:r>
              <a:rPr lang="zh-CN" altLang="en-US" dirty="0" smtClean="0"/>
              <a:t>打包算法</a:t>
            </a:r>
            <a:endParaRPr lang="zh-CN" altLang="en-US" dirty="0"/>
          </a:p>
        </p:txBody>
      </p:sp>
      <p:pic>
        <p:nvPicPr>
          <p:cNvPr id="6" name="图片 5"/>
          <p:cNvPicPr>
            <a:picLocks noChangeAspect="1"/>
          </p:cNvPicPr>
          <p:nvPr/>
        </p:nvPicPr>
        <p:blipFill>
          <a:blip r:embed="rId1"/>
          <a:stretch>
            <a:fillRect/>
          </a:stretch>
        </p:blipFill>
        <p:spPr>
          <a:xfrm>
            <a:off x="3645535" y="2584450"/>
            <a:ext cx="6086475" cy="394462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27075" y="3260090"/>
            <a:ext cx="11107420" cy="731520"/>
          </a:xfrm>
        </p:spPr>
        <p:txBody>
          <a:bodyPr/>
          <a:lstStyle/>
          <a:p>
            <a:r>
              <a:rPr lang="zh-CN" altLang="en-US" dirty="0" smtClean="0"/>
              <a:t>对</a:t>
            </a:r>
            <a:r>
              <a:rPr lang="en-US" altLang="zh-CN" dirty="0" err="1" smtClean="0"/>
              <a:t>make_moon</a:t>
            </a:r>
            <a:r>
              <a:rPr lang="zh-CN" altLang="en-US" dirty="0" smtClean="0"/>
              <a:t>数据集使用打包算法进行集合学习。</a:t>
            </a:r>
            <a:endParaRPr lang="zh-CN" altLang="en-US" dirty="0"/>
          </a:p>
        </p:txBody>
      </p:sp>
      <p:sp>
        <p:nvSpPr>
          <p:cNvPr id="3" name="标题 2"/>
          <p:cNvSpPr>
            <a:spLocks noGrp="1"/>
          </p:cNvSpPr>
          <p:nvPr>
            <p:ph type="title"/>
          </p:nvPr>
        </p:nvSpPr>
        <p:spPr/>
        <p:txBody>
          <a:bodyPr/>
          <a:lstStyle/>
          <a:p>
            <a:r>
              <a:rPr lang="zh-CN" altLang="en-US" dirty="0" smtClean="0"/>
              <a:t>打包算法</a:t>
            </a:r>
            <a:endParaRPr lang="zh-CN" altLang="en-US" dirty="0"/>
          </a:p>
        </p:txBody>
      </p:sp>
      <p:sp>
        <p:nvSpPr>
          <p:cNvPr id="4" name="内容占位符 3"/>
          <p:cNvSpPr>
            <a:spLocks noGrp="1"/>
          </p:cNvSpPr>
          <p:nvPr>
            <p:ph idx="10"/>
          </p:nvPr>
        </p:nvSpPr>
        <p:spPr>
          <a:xfrm>
            <a:off x="727075" y="2534285"/>
            <a:ext cx="11107420" cy="786765"/>
          </a:xfrm>
        </p:spPr>
        <p:txBody>
          <a:bodyPr/>
          <a:lstStyle/>
          <a:p>
            <a:r>
              <a:rPr lang="zh-CN" altLang="en-US" dirty="0"/>
              <a:t>课堂练习：</a:t>
            </a:r>
            <a:endParaRPr lang="zh-CN" altLang="en-US" dirty="0"/>
          </a:p>
        </p:txBody>
      </p:sp>
      <p:sp>
        <p:nvSpPr>
          <p:cNvPr id="6" name="文本框 5"/>
          <p:cNvSpPr txBox="1"/>
          <p:nvPr/>
        </p:nvSpPr>
        <p:spPr>
          <a:xfrm>
            <a:off x="579755" y="1305560"/>
            <a:ext cx="6579235" cy="368300"/>
          </a:xfrm>
          <a:prstGeom prst="rect">
            <a:avLst/>
          </a:prstGeom>
          <a:noFill/>
        </p:spPr>
        <p:txBody>
          <a:bodyPr wrap="square" rtlCol="0">
            <a:spAutoFit/>
          </a:bodyPr>
          <a:lstStyle/>
          <a:p>
            <a:r>
              <a:rPr lang="en-US" altLang="zh-CN"/>
              <a:t>from sklearn.ensemble import BaggingClassifier </a:t>
            </a:r>
            <a:endParaRPr lang="en-US" altLang="zh-CN"/>
          </a:p>
        </p:txBody>
      </p:sp>
      <p:sp>
        <p:nvSpPr>
          <p:cNvPr id="5" name="文本框 4"/>
          <p:cNvSpPr txBox="1"/>
          <p:nvPr/>
        </p:nvSpPr>
        <p:spPr>
          <a:xfrm>
            <a:off x="3514725" y="4366895"/>
            <a:ext cx="5520055" cy="368300"/>
          </a:xfrm>
          <a:prstGeom prst="rect">
            <a:avLst/>
          </a:prstGeom>
          <a:noFill/>
        </p:spPr>
        <p:txBody>
          <a:bodyPr wrap="square" rtlCol="0">
            <a:spAutoFit/>
          </a:bodyPr>
          <a:p>
            <a:r>
              <a:rPr lang="zh-CN" altLang="en-US" b="1">
                <a:solidFill>
                  <a:srgbClr val="FF0000"/>
                </a:solidFill>
                <a:latin typeface="楷体" panose="02010609060101010101" charset="-122"/>
                <a:ea typeface="楷体" panose="02010609060101010101" charset="-122"/>
              </a:rPr>
              <a:t>完成实训二、集成学习方法（2.1 打包算法）</a:t>
            </a:r>
            <a:endParaRPr lang="zh-CN" altLang="en-US" b="1">
              <a:solidFill>
                <a:srgbClr val="FF0000"/>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19" y="1217054"/>
            <a:ext cx="11107601" cy="4894145"/>
          </a:xfrm>
        </p:spPr>
        <p:txBody>
          <a:bodyPr/>
          <a:lstStyle/>
          <a:p>
            <a:r>
              <a:rPr lang="zh-CN" altLang="en-US" dirty="0" smtClean="0"/>
              <a:t>什么是集成学习？</a:t>
            </a:r>
            <a:endParaRPr lang="en-US" altLang="zh-CN" dirty="0" smtClean="0"/>
          </a:p>
          <a:p>
            <a:r>
              <a:rPr lang="zh-CN" altLang="en-US" dirty="0" smtClean="0"/>
              <a:t>集成学习有什么好处？</a:t>
            </a:r>
            <a:endParaRPr lang="en-US" altLang="zh-CN" dirty="0" smtClean="0"/>
          </a:p>
          <a:p>
            <a:r>
              <a:rPr lang="zh-CN" altLang="en-US" dirty="0" smtClean="0"/>
              <a:t>什么是硬投票和软投票？</a:t>
            </a:r>
            <a:endParaRPr lang="en-US" altLang="zh-CN" dirty="0" smtClean="0"/>
          </a:p>
          <a:p>
            <a:r>
              <a:rPr lang="zh-CN" altLang="en-US" dirty="0" smtClean="0"/>
              <a:t>影响集成学习效果的因素都有哪些？</a:t>
            </a:r>
            <a:endParaRPr lang="en-US" altLang="zh-CN" dirty="0" smtClean="0"/>
          </a:p>
          <a:p>
            <a:r>
              <a:rPr lang="zh-CN" altLang="en-US" dirty="0" smtClean="0"/>
              <a:t>打包算法主要从哪个角度进行集成？</a:t>
            </a:r>
            <a:endParaRPr lang="en-US" altLang="zh-CN" dirty="0" smtClean="0"/>
          </a:p>
          <a:p>
            <a:r>
              <a:rPr lang="zh-CN" altLang="en-US" dirty="0" smtClean="0"/>
              <a:t>随机森林是什么算法的集成？</a:t>
            </a:r>
            <a:endParaRPr lang="en-US" altLang="zh-CN" dirty="0" smtClean="0"/>
          </a:p>
          <a:p>
            <a:r>
              <a:rPr lang="en-US" altLang="zh-CN" dirty="0" err="1" smtClean="0"/>
              <a:t>Sklearn</a:t>
            </a:r>
            <a:r>
              <a:rPr lang="zh-CN" altLang="en-US" dirty="0" smtClean="0"/>
              <a:t>下可以使用哪些函数实现随机森林集成算法？</a:t>
            </a:r>
            <a:endParaRPr lang="en-US" altLang="zh-CN" dirty="0" smtClean="0"/>
          </a:p>
          <a:p>
            <a:endParaRPr lang="en-US" altLang="zh-CN" dirty="0" smtClean="0"/>
          </a:p>
          <a:p>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主要问题</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custDataLst>
              <p:tags r:id="rId1"/>
            </p:custDataLst>
          </p:nvPr>
        </p:nvCxnSpPr>
        <p:spPr>
          <a:xfrm>
            <a:off x="2882900" y="1347788"/>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custDataLst>
              <p:tags r:id="rId2"/>
            </p:custDataLst>
          </p:nvPr>
        </p:nvSpPr>
        <p:spPr bwMode="auto">
          <a:xfrm>
            <a:off x="2266950" y="193992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custDataLst>
              <p:tags r:id="rId3"/>
            </p:custDataLst>
          </p:nvPr>
        </p:nvSpPr>
        <p:spPr bwMode="auto">
          <a:xfrm>
            <a:off x="2576481" y="1651743"/>
            <a:ext cx="612000" cy="576000"/>
          </a:xfrm>
          <a:prstGeom prst="ellipse">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custDataLst>
              <p:tags r:id="rId4"/>
            </p:custDataLst>
          </p:nvPr>
        </p:nvSpPr>
        <p:spPr bwMode="auto">
          <a:xfrm>
            <a:off x="3618065" y="261201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smtClean="0">
                <a:latin typeface="微软雅黑" panose="020B0503020204020204" pitchFamily="34" charset="-122"/>
                <a:ea typeface="微软雅黑" panose="020B0503020204020204" pitchFamily="34" charset="-122"/>
                <a:sym typeface="微软雅黑" panose="020B0503020204020204" pitchFamily="34" charset="-122"/>
              </a:rPr>
              <a:t>集成学习主要方法之打包算法</a:t>
            </a:r>
            <a:endParaRPr lang="zh-CN" altLang="en-US" sz="2200" dirty="0">
              <a:latin typeface="微软雅黑" panose="020B0503020204020204" pitchFamily="34" charset="-122"/>
              <a:ea typeface="微软雅黑" panose="020B0503020204020204" pitchFamily="34" charset="-122"/>
            </a:endParaRPr>
          </a:p>
        </p:txBody>
      </p:sp>
      <p:sp>
        <p:nvSpPr>
          <p:cNvPr id="25" name="AutoShape 17"/>
          <p:cNvSpPr>
            <a:spLocks noChangeArrowheads="1"/>
          </p:cNvSpPr>
          <p:nvPr>
            <p:custDataLst>
              <p:tags r:id="rId5"/>
            </p:custDataLst>
          </p:nvPr>
        </p:nvSpPr>
        <p:spPr bwMode="auto">
          <a:xfrm>
            <a:off x="3618065" y="3610337"/>
            <a:ext cx="4859850" cy="720000"/>
          </a:xfrm>
          <a:prstGeom prst="actionButtonBlank">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集成学习主要方法之</a:t>
            </a:r>
            <a:r>
              <a:rPr lang="zh-CN" altLang="en-US" sz="2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随机森林</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AutoShape 17"/>
          <p:cNvSpPr>
            <a:spLocks noChangeArrowheads="1"/>
          </p:cNvSpPr>
          <p:nvPr>
            <p:custDataLst>
              <p:tags r:id="rId6"/>
            </p:custDataLst>
          </p:nvPr>
        </p:nvSpPr>
        <p:spPr bwMode="auto">
          <a:xfrm>
            <a:off x="3618065" y="462479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集成学习主要方法</a:t>
            </a:r>
            <a:r>
              <a:rPr lang="zh-CN" altLang="en-US" sz="2200" dirty="0" smtClean="0">
                <a:latin typeface="微软雅黑" panose="020B0503020204020204" pitchFamily="34" charset="-122"/>
                <a:ea typeface="微软雅黑" panose="020B0503020204020204" pitchFamily="34" charset="-122"/>
                <a:sym typeface="微软雅黑" panose="020B0503020204020204" pitchFamily="34" charset="-122"/>
              </a:rPr>
              <a:t>之提升算法</a:t>
            </a:r>
            <a:endParaRPr lang="zh-CN" altLang="en-US" sz="2200" dirty="0">
              <a:latin typeface="微软雅黑" panose="020B0503020204020204" pitchFamily="34" charset="-122"/>
              <a:ea typeface="微软雅黑" panose="020B0503020204020204" pitchFamily="34" charset="-122"/>
            </a:endParaRPr>
          </a:p>
        </p:txBody>
      </p:sp>
      <p:sp>
        <p:nvSpPr>
          <p:cNvPr id="16400" name="标题 3"/>
          <p:cNvSpPr>
            <a:spLocks noGrp="1"/>
          </p:cNvSpPr>
          <p:nvPr>
            <p:ph type="title"/>
          </p:nvPr>
        </p:nvSpPr>
        <p:spPr/>
        <p:txBody>
          <a:bodyPr/>
          <a:lstStyle/>
          <a:p>
            <a:r>
              <a:rPr lang="zh-CN" altLang="en-US" smtClean="0"/>
              <a:t>目录</a:t>
            </a:r>
            <a:endParaRPr lang="zh-CN" altLang="en-US" smtClean="0"/>
          </a:p>
        </p:txBody>
      </p:sp>
      <p:sp>
        <p:nvSpPr>
          <p:cNvPr id="13" name="AutoShape 17"/>
          <p:cNvSpPr>
            <a:spLocks noChangeArrowheads="1"/>
          </p:cNvSpPr>
          <p:nvPr>
            <p:custDataLst>
              <p:tags r:id="rId7"/>
            </p:custDataLst>
          </p:nvPr>
        </p:nvSpPr>
        <p:spPr bwMode="auto">
          <a:xfrm>
            <a:off x="3618065" y="1579743"/>
            <a:ext cx="4859850" cy="684000"/>
          </a:xfrm>
          <a:prstGeom prst="actionButtonBlank">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什么是集成学习</a:t>
            </a:r>
            <a:endParaRPr lang="zh-CN" altLang="en-US" sz="2200" dirty="0">
              <a:solidFill>
                <a:schemeClr val="bg1"/>
              </a:solidFill>
              <a:latin typeface="微软雅黑" panose="020B0503020204020204" pitchFamily="34" charset="-122"/>
              <a:ea typeface="微软雅黑" panose="020B0503020204020204" pitchFamily="34" charset="-122"/>
            </a:endParaRPr>
          </a:p>
        </p:txBody>
      </p:sp>
      <p:sp>
        <p:nvSpPr>
          <p:cNvPr id="14" name="Oval 15"/>
          <p:cNvSpPr>
            <a:spLocks noChangeArrowheads="1"/>
          </p:cNvSpPr>
          <p:nvPr>
            <p:custDataLst>
              <p:tags r:id="rId8"/>
            </p:custDataLst>
          </p:nvPr>
        </p:nvSpPr>
        <p:spPr bwMode="auto">
          <a:xfrm>
            <a:off x="2576481" y="268401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6" name="Oval 15"/>
          <p:cNvSpPr>
            <a:spLocks noChangeArrowheads="1"/>
          </p:cNvSpPr>
          <p:nvPr>
            <p:custDataLst>
              <p:tags r:id="rId9"/>
            </p:custDataLst>
          </p:nvPr>
        </p:nvSpPr>
        <p:spPr bwMode="auto">
          <a:xfrm>
            <a:off x="2576481" y="3682337"/>
            <a:ext cx="612000" cy="576000"/>
          </a:xfrm>
          <a:prstGeom prst="ellipse">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7" name="Oval 15"/>
          <p:cNvSpPr>
            <a:spLocks noChangeArrowheads="1"/>
          </p:cNvSpPr>
          <p:nvPr>
            <p:custDataLst>
              <p:tags r:id="rId10"/>
            </p:custDataLst>
          </p:nvPr>
        </p:nvSpPr>
        <p:spPr bwMode="auto">
          <a:xfrm>
            <a:off x="2576481" y="470474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23545" y="1741805"/>
                <a:ext cx="11107420" cy="3624580"/>
              </a:xfrm>
            </p:spPr>
            <p:txBody>
              <a:bodyPr/>
              <a:lstStyle/>
              <a:p>
                <a:pPr>
                  <a:lnSpc>
                    <a:spcPct val="180000"/>
                  </a:lnSpc>
                  <a:spcBef>
                    <a:spcPct val="0"/>
                  </a:spcBef>
                  <a:spcAft>
                    <a:spcPts val="0"/>
                  </a:spcAft>
                </a:pPr>
                <a:r>
                  <a:rPr lang="zh-CN" altLang="en-US" dirty="0"/>
                  <a:t>它通过</a:t>
                </a:r>
                <a:r>
                  <a:rPr lang="zh-CN" altLang="en-US" dirty="0">
                    <a:solidFill>
                      <a:srgbClr val="FF0000"/>
                    </a:solidFill>
                  </a:rPr>
                  <a:t>构建多个决策树</a:t>
                </a:r>
                <a:r>
                  <a:rPr lang="zh-CN" altLang="en-US" dirty="0"/>
                  <a:t>并结合其预测结果来提高模型的准确性和鲁棒性。</a:t>
                </a:r>
                <a:endParaRPr lang="zh-CN" altLang="en-US" dirty="0"/>
              </a:p>
              <a:p>
                <a:pPr>
                  <a:lnSpc>
                    <a:spcPct val="180000"/>
                  </a:lnSpc>
                  <a:spcBef>
                    <a:spcPct val="0"/>
                  </a:spcBef>
                  <a:spcAft>
                    <a:spcPts val="0"/>
                  </a:spcAft>
                </a:pPr>
                <a:r>
                  <a:rPr lang="zh-CN" altLang="en-US" dirty="0"/>
                  <a:t>以</a:t>
                </a:r>
                <a:r>
                  <a:rPr lang="en-US" altLang="zh-CN" dirty="0">
                    <a:latin typeface="+mj-ea"/>
                    <a:ea typeface="+mj-ea"/>
                  </a:rPr>
                  <a:t>Bagging</a:t>
                </a:r>
                <a:r>
                  <a:rPr lang="zh-CN" altLang="en-US" dirty="0"/>
                  <a:t>算法为基础，也采用了</a:t>
                </a:r>
                <a:r>
                  <a:rPr lang="zh-CN" altLang="en-US" dirty="0">
                    <a:solidFill>
                      <a:srgbClr val="FF0000"/>
                    </a:solidFill>
                  </a:rPr>
                  <a:t>自助取样法</a:t>
                </a:r>
                <a:r>
                  <a:rPr lang="zh-CN" altLang="en-US" dirty="0"/>
                  <a:t>增加样本</a:t>
                </a:r>
                <a:r>
                  <a:rPr lang="zh-CN" altLang="en-US" dirty="0" smtClean="0"/>
                  <a:t>扰动。</a:t>
                </a:r>
                <a:endParaRPr lang="en-US" altLang="zh-CN" dirty="0" smtClean="0"/>
              </a:p>
              <a:p>
                <a:pPr>
                  <a:lnSpc>
                    <a:spcPct val="180000"/>
                  </a:lnSpc>
                  <a:spcBef>
                    <a:spcPct val="0"/>
                  </a:spcBef>
                  <a:spcAft>
                    <a:spcPts val="0"/>
                  </a:spcAft>
                </a:pPr>
                <a:r>
                  <a:rPr lang="zh-CN" altLang="en-US" dirty="0"/>
                  <a:t>额外引入了一种</a:t>
                </a:r>
                <a:r>
                  <a:rPr lang="zh-CN" altLang="en-US" dirty="0">
                    <a:solidFill>
                      <a:srgbClr val="FF0000"/>
                    </a:solidFill>
                  </a:rPr>
                  <a:t>属性</a:t>
                </a:r>
                <a:r>
                  <a:rPr lang="zh-CN" altLang="en-US" dirty="0" smtClean="0">
                    <a:solidFill>
                      <a:srgbClr val="FF0000"/>
                    </a:solidFill>
                  </a:rPr>
                  <a:t>扰动</a:t>
                </a:r>
                <a:r>
                  <a:rPr lang="zh-CN" altLang="en-US" dirty="0" smtClean="0"/>
                  <a:t>：</a:t>
                </a:r>
                <a:endParaRPr lang="en-US" altLang="zh-CN" dirty="0" smtClean="0"/>
              </a:p>
              <a:p>
                <a:pPr lvl="1">
                  <a:lnSpc>
                    <a:spcPct val="180000"/>
                  </a:lnSpc>
                  <a:spcBef>
                    <a:spcPct val="0"/>
                  </a:spcBef>
                  <a:spcAft>
                    <a:spcPts val="0"/>
                  </a:spcAft>
                </a:pPr>
                <a:r>
                  <a:rPr lang="zh-CN" altLang="en-US" dirty="0" smtClean="0"/>
                  <a:t>对子决策树</a:t>
                </a:r>
                <a:r>
                  <a:rPr lang="zh-CN" altLang="en-US" dirty="0"/>
                  <a:t>的每个结点，先从该结点的属性集合中随机选择一个包含</a:t>
                </a:r>
                <a:r>
                  <a:rPr lang="en-US" altLang="zh-CN" dirty="0"/>
                  <a:t>K</a:t>
                </a:r>
                <a:r>
                  <a:rPr lang="zh-CN" altLang="en-US" dirty="0"/>
                  <a:t>个属性的子集，然后在子集中选取一个最优的属性用于该结点的划分</a:t>
                </a:r>
                <a:r>
                  <a:rPr lang="zh-CN" altLang="en-US" dirty="0" smtClean="0"/>
                  <a:t>。</a:t>
                </a:r>
                <a:endParaRPr lang="en-US" altLang="zh-CN" dirty="0" smtClean="0"/>
              </a:p>
              <a:p>
                <a:pPr lvl="1">
                  <a:lnSpc>
                    <a:spcPct val="180000"/>
                  </a:lnSpc>
                  <a:spcBef>
                    <a:spcPct val="0"/>
                  </a:spcBef>
                  <a:spcAft>
                    <a:spcPts val="0"/>
                  </a:spcAft>
                </a:pPr>
                <a:r>
                  <a:rPr lang="zh-CN" altLang="en-US" dirty="0" smtClean="0"/>
                  <a:t>这里</a:t>
                </a:r>
                <a:r>
                  <a:rPr lang="zh-CN" altLang="en-US" dirty="0"/>
                  <a:t>的参数</a:t>
                </a:r>
                <a:r>
                  <a:rPr lang="en-US" altLang="zh-CN" dirty="0"/>
                  <a:t>K</a:t>
                </a:r>
                <a:r>
                  <a:rPr lang="zh-CN" altLang="en-US" dirty="0"/>
                  <a:t>控制了随机性的程度</a:t>
                </a:r>
                <a:endParaRPr lang="zh-CN" altLang="en-US" dirty="0"/>
              </a:p>
              <a:p>
                <a:pPr lvl="2">
                  <a:lnSpc>
                    <a:spcPct val="180000"/>
                  </a:lnSpc>
                  <a:spcBef>
                    <a:spcPct val="0"/>
                  </a:spcBef>
                  <a:spcAft>
                    <a:spcPts val="0"/>
                  </a:spcAft>
                </a:pPr>
                <a:r>
                  <a:rPr lang="zh-CN" altLang="en-US" dirty="0"/>
                  <a:t>令</a:t>
                </a:r>
                <a:r>
                  <a:rPr lang="en-US" altLang="zh-CN" dirty="0"/>
                  <a:t>k=d</a:t>
                </a:r>
                <a:r>
                  <a:rPr lang="zh-CN" altLang="en-US" dirty="0"/>
                  <a:t>，则就是传统的决策树，每个节点分裂时可以使用所有的特征；</a:t>
                </a:r>
                <a:endParaRPr lang="zh-CN" altLang="en-US" dirty="0"/>
              </a:p>
              <a:p>
                <a:pPr lvl="2">
                  <a:lnSpc>
                    <a:spcPct val="180000"/>
                  </a:lnSpc>
                  <a:spcBef>
                    <a:spcPct val="0"/>
                  </a:spcBef>
                  <a:spcAft>
                    <a:spcPts val="0"/>
                  </a:spcAft>
                </a:pPr>
                <a:r>
                  <a:rPr lang="zh-CN" altLang="en-US" dirty="0"/>
                  <a:t>令</a:t>
                </a:r>
                <a:r>
                  <a:rPr lang="en-US" altLang="zh-CN" dirty="0"/>
                  <a:t>k=1</a:t>
                </a:r>
                <a:r>
                  <a:rPr lang="zh-CN" altLang="en-US" dirty="0"/>
                  <a:t>，就是随机选择一个属性用于结点划分，树的随机性很高。</a:t>
                </a:r>
                <a:endParaRPr lang="zh-CN" altLang="en-US" dirty="0"/>
              </a:p>
              <a:p>
                <a:pPr lvl="2">
                  <a:lnSpc>
                    <a:spcPct val="180000"/>
                  </a:lnSpc>
                  <a:spcBef>
                    <a:spcPct val="0"/>
                  </a:spcBef>
                  <a:spcAft>
                    <a:spcPts val="0"/>
                  </a:spcAft>
                </a:pPr>
                <a:r>
                  <a:rPr lang="zh-CN" altLang="en-US" dirty="0"/>
                  <a:t>一般情况下，推荐的</a:t>
                </a:r>
                <a:r>
                  <a:rPr lang="en-US" altLang="zh-CN" dirty="0"/>
                  <a:t>K</a:t>
                </a:r>
                <a:r>
                  <a:rPr lang="zh-CN" altLang="en-US" dirty="0"/>
                  <a:t>值</a:t>
                </a:r>
                <a:r>
                  <a:rPr lang="zh-CN" altLang="en-US" dirty="0" smtClean="0"/>
                  <a:t>是</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i="0" dirty="0" smtClean="0">
                            <a:latin typeface="Cambria Math" panose="02040503050406030204" pitchFamily="18" charset="0"/>
                          </a:rPr>
                          <m:t>log</m:t>
                        </m:r>
                      </m:e>
                      <m:sub>
                        <m:r>
                          <a:rPr lang="en-US" altLang="zh-CN" i="1" dirty="0">
                            <a:latin typeface="Cambria Math" panose="02040503050406030204" pitchFamily="18" charset="0"/>
                          </a:rPr>
                          <m:t>2</m:t>
                        </m:r>
                      </m:sub>
                    </m:sSub>
                    <m:r>
                      <a:rPr lang="en-US" altLang="zh-CN" i="1" dirty="0" smtClean="0">
                        <a:latin typeface="Cambria Math" panose="02040503050406030204" pitchFamily="18" charset="0"/>
                      </a:rPr>
                      <m:t>𝑑</m:t>
                    </m:r>
                  </m:oMath>
                </a14:m>
                <a:r>
                  <a:rPr lang="zh-CN" altLang="en-US" dirty="0" smtClean="0"/>
                  <a:t>。</a:t>
                </a:r>
                <a:endParaRPr lang="en-US" altLang="zh-CN" dirty="0" smtClean="0"/>
              </a:p>
              <a:p>
                <a:pPr>
                  <a:lnSpc>
                    <a:spcPct val="180000"/>
                  </a:lnSpc>
                  <a:spcBef>
                    <a:spcPct val="0"/>
                  </a:spcBef>
                  <a:spcAft>
                    <a:spcPts val="0"/>
                  </a:spcAft>
                </a:pPr>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xfrm>
                <a:off x="423545" y="1741805"/>
                <a:ext cx="11107420" cy="3624580"/>
              </a:xfrm>
              <a:blipFill rotWithShape="1">
                <a:blip r:embed="rId1"/>
                <a:stretch>
                  <a:fillRect b="-399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随机森林</a:t>
            </a:r>
            <a:endParaRPr lang="zh-CN" altLang="en-US" dirty="0"/>
          </a:p>
        </p:txBody>
      </p:sp>
      <p:sp>
        <p:nvSpPr>
          <p:cNvPr id="4" name="内容占位符 3"/>
          <p:cNvSpPr>
            <a:spLocks noGrp="1"/>
          </p:cNvSpPr>
          <p:nvPr>
            <p:ph idx="10"/>
          </p:nvPr>
        </p:nvSpPr>
        <p:spPr/>
        <p:txBody>
          <a:bodyPr/>
          <a:lstStyle/>
          <a:p>
            <a:r>
              <a:rPr lang="zh-CN" altLang="en-US" dirty="0" smtClean="0">
                <a:solidFill>
                  <a:srgbClr val="FF0000"/>
                </a:solidFill>
              </a:rPr>
              <a:t>随机森林中每个学习器均为决策树</a:t>
            </a:r>
            <a:endParaRPr lang="zh-CN" altLang="en-US" dirty="0" smtClean="0">
              <a:solidFill>
                <a:srgbClr val="FF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368574" y="1334933"/>
            <a:ext cx="11107601" cy="4369231"/>
          </a:xfrm>
        </p:spPr>
        <p:txBody>
          <a:bodyPr/>
          <a:p>
            <a:r>
              <a:rPr lang="zh-CN" altLang="en-US"/>
              <a:t>随机森林的实现步骤</a:t>
            </a:r>
            <a:endParaRPr lang="zh-CN" altLang="en-US"/>
          </a:p>
          <a:p>
            <a:pPr lvl="1">
              <a:lnSpc>
                <a:spcPct val="150000"/>
              </a:lnSpc>
              <a:buFont typeface="Arial" panose="020B0604020202020204" pitchFamily="34" charset="0"/>
              <a:buChar char="•"/>
            </a:pPr>
            <a:r>
              <a:rPr lang="zh-CN" altLang="en-US"/>
              <a:t>从原始数据集中</a:t>
            </a:r>
            <a:r>
              <a:rPr lang="zh-CN" altLang="en-US">
                <a:solidFill>
                  <a:srgbClr val="FF0000"/>
                </a:solidFill>
              </a:rPr>
              <a:t>有放回地</a:t>
            </a:r>
            <a:r>
              <a:rPr lang="zh-CN" altLang="en-US"/>
              <a:t>抽取多个子集，每个子集用于训练一个决策树。</a:t>
            </a:r>
            <a:endParaRPr lang="zh-CN" altLang="en-US"/>
          </a:p>
          <a:p>
            <a:pPr lvl="1">
              <a:lnSpc>
                <a:spcPct val="150000"/>
              </a:lnSpc>
              <a:buFont typeface="Arial" panose="020B0604020202020204" pitchFamily="34" charset="0"/>
              <a:buChar char="•"/>
            </a:pPr>
            <a:r>
              <a:rPr lang="zh-CN" altLang="en-US"/>
              <a:t>对于每棵</a:t>
            </a:r>
            <a:r>
              <a:rPr lang="zh-CN" altLang="en-US" b="1">
                <a:solidFill>
                  <a:srgbClr val="FF0000"/>
                </a:solidFill>
              </a:rPr>
              <a:t>决策树</a:t>
            </a:r>
            <a:r>
              <a:rPr lang="zh-CN" altLang="en-US"/>
              <a:t>，在每个节点分裂时，</a:t>
            </a:r>
            <a:r>
              <a:rPr lang="zh-CN" altLang="en-US" b="1">
                <a:solidFill>
                  <a:srgbClr val="FF0000"/>
                </a:solidFill>
              </a:rPr>
              <a:t>随机选择一个特征子集</a:t>
            </a:r>
            <a:r>
              <a:rPr lang="zh-CN" altLang="en-US"/>
              <a:t>来确定最佳分裂。</a:t>
            </a:r>
            <a:endParaRPr lang="zh-CN" altLang="en-US"/>
          </a:p>
          <a:p>
            <a:pPr lvl="1">
              <a:lnSpc>
                <a:spcPct val="150000"/>
              </a:lnSpc>
              <a:buFont typeface="Arial" panose="020B0604020202020204" pitchFamily="34" charset="0"/>
              <a:buChar char="•"/>
            </a:pPr>
            <a:r>
              <a:rPr lang="zh-CN" altLang="en-US"/>
              <a:t>训练多个决策树。</a:t>
            </a:r>
            <a:endParaRPr lang="zh-CN" altLang="en-US"/>
          </a:p>
          <a:p>
            <a:pPr lvl="1">
              <a:lnSpc>
                <a:spcPct val="150000"/>
              </a:lnSpc>
              <a:buFont typeface="Arial" panose="020B0604020202020204" pitchFamily="34" charset="0"/>
              <a:buChar char="•"/>
            </a:pPr>
            <a:r>
              <a:rPr lang="zh-CN" altLang="en-US"/>
              <a:t>对每个测试样本，聚合所有决策树的预测结果（通过投票或取平均值）</a:t>
            </a:r>
            <a:endParaRPr lang="zh-CN" altLang="en-US"/>
          </a:p>
        </p:txBody>
      </p:sp>
      <p:sp>
        <p:nvSpPr>
          <p:cNvPr id="3" name="标题 2"/>
          <p:cNvSpPr>
            <a:spLocks noGrp="1"/>
          </p:cNvSpPr>
          <p:nvPr>
            <p:ph type="title"/>
          </p:nvPr>
        </p:nvSpPr>
        <p:spPr/>
        <p:txBody>
          <a:bodyPr/>
          <a:p>
            <a:r>
              <a:rPr lang="zh-CN" altLang="en-US"/>
              <a:t>随机森林</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优势</a:t>
            </a:r>
            <a:endParaRPr lang="zh-CN" altLang="en-US" dirty="0"/>
          </a:p>
          <a:p>
            <a:pPr lvl="1">
              <a:lnSpc>
                <a:spcPct val="150000"/>
              </a:lnSpc>
            </a:pPr>
            <a:r>
              <a:rPr lang="zh-CN" altLang="en-US" dirty="0"/>
              <a:t>与</a:t>
            </a:r>
            <a:r>
              <a:rPr lang="en-US" altLang="zh-CN" dirty="0"/>
              <a:t>Bagging</a:t>
            </a:r>
            <a:r>
              <a:rPr lang="zh-CN" altLang="en-US" dirty="0"/>
              <a:t>相比：</a:t>
            </a:r>
            <a:r>
              <a:rPr lang="zh-CN" altLang="en-US" dirty="0" smtClean="0"/>
              <a:t>随机森林由于</a:t>
            </a:r>
            <a:r>
              <a:rPr lang="zh-CN" altLang="en-US" dirty="0"/>
              <a:t>随机属性引入的多样性，使得其在多样性上有了进一步提升</a:t>
            </a:r>
            <a:r>
              <a:rPr lang="zh-CN" altLang="en-US" dirty="0" smtClean="0"/>
              <a:t>。</a:t>
            </a:r>
            <a:endParaRPr lang="en-US" altLang="zh-CN" dirty="0" smtClean="0"/>
          </a:p>
          <a:p>
            <a:pPr lvl="1">
              <a:lnSpc>
                <a:spcPct val="150000"/>
              </a:lnSpc>
            </a:pPr>
            <a:r>
              <a:rPr lang="zh-CN" altLang="en-US" dirty="0" smtClean="0"/>
              <a:t>与单一决策树</a:t>
            </a:r>
            <a:r>
              <a:rPr lang="zh-CN" altLang="en-US" dirty="0"/>
              <a:t>相比：由于属性扰动的加入，其初始泛化性能较差（基决策树的准确度有一定的下降），但是随着集成数目的增多，其往往可以收敛到更低的泛化误差。</a:t>
            </a:r>
            <a:r>
              <a:rPr lang="zh-CN" altLang="en-US" dirty="0" smtClean="0"/>
              <a:t>同时</a:t>
            </a:r>
            <a:r>
              <a:rPr lang="zh-CN" altLang="en-US" dirty="0"/>
              <a:t>随机</a:t>
            </a:r>
            <a:r>
              <a:rPr lang="zh-CN" altLang="en-US" dirty="0" smtClean="0"/>
              <a:t>森林算法，</a:t>
            </a:r>
            <a:r>
              <a:rPr lang="zh-CN" altLang="en-US" dirty="0"/>
              <a:t>由于属性选择，训练效率更高。</a:t>
            </a:r>
            <a:endParaRPr lang="zh-CN" altLang="en-US" dirty="0"/>
          </a:p>
        </p:txBody>
      </p:sp>
      <p:sp>
        <p:nvSpPr>
          <p:cNvPr id="3" name="标题 2"/>
          <p:cNvSpPr>
            <a:spLocks noGrp="1"/>
          </p:cNvSpPr>
          <p:nvPr>
            <p:ph type="title"/>
          </p:nvPr>
        </p:nvSpPr>
        <p:spPr/>
        <p:txBody>
          <a:bodyPr/>
          <a:lstStyle/>
          <a:p>
            <a:r>
              <a:rPr lang="zh-CN" altLang="en-US" dirty="0" smtClean="0"/>
              <a:t>随机森林</a:t>
            </a:r>
            <a:endParaRPr lang="zh-CN" altLang="en-US" dirty="0"/>
          </a:p>
        </p:txBody>
      </p:sp>
      <p:sp>
        <p:nvSpPr>
          <p:cNvPr id="4" name="内容占位符 3"/>
          <p:cNvSpPr>
            <a:spLocks noGrp="1"/>
          </p:cNvSpPr>
          <p:nvPr>
            <p:ph idx="10"/>
          </p:nvPr>
        </p:nvSpPr>
        <p:spPr/>
        <p:txBody>
          <a:bodyPr/>
          <a:lstStyle/>
          <a:p>
            <a:r>
              <a:rPr lang="zh-CN" altLang="en-US" dirty="0" smtClean="0"/>
              <a:t>每个学习器固定为决策树的集成算法</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545" y="1741805"/>
            <a:ext cx="11693525" cy="4369435"/>
          </a:xfrm>
        </p:spPr>
        <p:txBody>
          <a:bodyPr/>
          <a:lstStyle/>
          <a:p>
            <a:r>
              <a:rPr lang="zh-CN" altLang="en-US" dirty="0" smtClean="0"/>
              <a:t>随机森林</a:t>
            </a:r>
            <a:r>
              <a:rPr lang="zh-CN" altLang="en-US" dirty="0">
                <a:latin typeface="微软雅黑" panose="020B0503020204020204" pitchFamily="34" charset="-122"/>
                <a:cs typeface="+mn-cs"/>
              </a:rPr>
              <a:t>在</a:t>
            </a:r>
            <a:r>
              <a:rPr lang="en-US" altLang="zh-CN" dirty="0" err="1">
                <a:latin typeface="微软雅黑" panose="020B0503020204020204" pitchFamily="34" charset="-122"/>
                <a:cs typeface="+mn-cs"/>
              </a:rPr>
              <a:t>sklearn</a:t>
            </a:r>
            <a:r>
              <a:rPr lang="zh-CN" altLang="en-US" dirty="0">
                <a:latin typeface="微软雅黑" panose="020B0503020204020204" pitchFamily="34" charset="-122"/>
                <a:cs typeface="+mn-cs"/>
              </a:rPr>
              <a:t>下</a:t>
            </a:r>
            <a:r>
              <a:rPr lang="zh-CN" altLang="en-US" dirty="0" smtClean="0"/>
              <a:t>的实现</a:t>
            </a:r>
            <a:endParaRPr lang="en-US" altLang="zh-CN" dirty="0" smtClean="0"/>
          </a:p>
          <a:p>
            <a:pPr lvl="1"/>
            <a:r>
              <a:rPr lang="zh-CN" altLang="en-US" dirty="0"/>
              <a:t>使用</a:t>
            </a:r>
            <a:r>
              <a:rPr lang="en-US" altLang="zh-CN" dirty="0" err="1"/>
              <a:t>bagging+DecisionTree</a:t>
            </a:r>
            <a:r>
              <a:rPr lang="zh-CN" altLang="en-US" dirty="0"/>
              <a:t>的</a:t>
            </a:r>
            <a:r>
              <a:rPr lang="zh-CN" altLang="en-US" dirty="0" smtClean="0"/>
              <a:t>方式</a:t>
            </a:r>
            <a:endParaRPr lang="en-US" altLang="zh-CN" dirty="0" smtClean="0"/>
          </a:p>
          <a:p>
            <a:pPr lvl="1"/>
            <a:r>
              <a:rPr lang="zh-CN" altLang="en-US" dirty="0"/>
              <a:t>使用</a:t>
            </a:r>
            <a:r>
              <a:rPr lang="en-US" altLang="zh-CN" dirty="0" err="1"/>
              <a:t>RandomForestClassifier</a:t>
            </a:r>
            <a:r>
              <a:rPr lang="zh-CN" altLang="en-US" dirty="0"/>
              <a:t>的</a:t>
            </a:r>
            <a:r>
              <a:rPr lang="zh-CN" altLang="en-US" dirty="0" smtClean="0"/>
              <a:t>方式</a:t>
            </a:r>
            <a:endParaRPr lang="zh-CN" altLang="en-US" dirty="0" smtClean="0"/>
          </a:p>
          <a:p>
            <a:pPr lvl="1"/>
            <a:r>
              <a:rPr lang="en-US" altLang="zh-CN" dirty="0" smtClean="0"/>
              <a:t>from sklearn.ensemble import RandomForestClassifier</a:t>
            </a:r>
            <a:endParaRPr lang="zh-CN" altLang="en-US" dirty="0" smtClean="0"/>
          </a:p>
          <a:p>
            <a:pPr lvl="1"/>
            <a:r>
              <a:rPr lang="en-US" altLang="zh-CN" dirty="0" smtClean="0"/>
              <a:t>RandomForestClassifier( n_estimators=100, max_leaf_nodes=16, n_jobs=-1, random_state=42)</a:t>
            </a:r>
            <a:endParaRPr lang="en-US" altLang="zh-CN" dirty="0" smtClean="0"/>
          </a:p>
          <a:p>
            <a:pPr marL="0" indent="0">
              <a:buNone/>
            </a:pPr>
            <a:endParaRPr lang="zh-CN" altLang="en-US" dirty="0"/>
          </a:p>
        </p:txBody>
      </p:sp>
      <p:sp>
        <p:nvSpPr>
          <p:cNvPr id="3" name="标题 2"/>
          <p:cNvSpPr>
            <a:spLocks noGrp="1"/>
          </p:cNvSpPr>
          <p:nvPr>
            <p:ph type="title"/>
          </p:nvPr>
        </p:nvSpPr>
        <p:spPr/>
        <p:txBody>
          <a:bodyPr/>
          <a:lstStyle/>
          <a:p>
            <a:r>
              <a:rPr lang="zh-CN" altLang="en-US" dirty="0" smtClean="0"/>
              <a:t>随机森林</a:t>
            </a:r>
            <a:endParaRPr lang="zh-CN" altLang="en-US" dirty="0"/>
          </a:p>
        </p:txBody>
      </p:sp>
      <p:sp>
        <p:nvSpPr>
          <p:cNvPr id="4" name="内容占位符 3"/>
          <p:cNvSpPr>
            <a:spLocks noGrp="1"/>
          </p:cNvSpPr>
          <p:nvPr>
            <p:ph idx="10"/>
          </p:nvPr>
        </p:nvSpPr>
        <p:spPr/>
        <p:txBody>
          <a:bodyPr/>
          <a:lstStyle/>
          <a:p>
            <a:r>
              <a:rPr lang="zh-CN" altLang="en-US" dirty="0" smtClean="0"/>
              <a:t>随机森林在</a:t>
            </a:r>
            <a:r>
              <a:rPr lang="en-US" altLang="zh-CN" dirty="0" err="1" smtClean="0"/>
              <a:t>sklearn</a:t>
            </a:r>
            <a:r>
              <a:rPr lang="zh-CN" altLang="en-US" dirty="0" smtClean="0"/>
              <a:t>下的使用和极端随机树</a:t>
            </a:r>
            <a:endParaRPr lang="zh-CN" altLang="en-US" dirty="0"/>
          </a:p>
        </p:txBody>
      </p:sp>
      <p:sp>
        <p:nvSpPr>
          <p:cNvPr id="5" name="文本框 4"/>
          <p:cNvSpPr txBox="1"/>
          <p:nvPr/>
        </p:nvSpPr>
        <p:spPr>
          <a:xfrm>
            <a:off x="499110" y="4153535"/>
            <a:ext cx="9457690" cy="1753235"/>
          </a:xfrm>
          <a:prstGeom prst="rect">
            <a:avLst/>
          </a:prstGeom>
          <a:noFill/>
        </p:spPr>
        <p:txBody>
          <a:bodyPr wrap="square" rtlCol="0" anchor="t">
            <a:spAutoFit/>
          </a:bodyPr>
          <a:p>
            <a:pPr>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n_jobs 参数说明</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n_jobs=None：默认值，表示使用单个 CPU 核心进行计算。</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n_jobs=-1：使用所有可用的 CPU 核心进行计算，最大化并行化。</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n_jobs=int：指定使用的 CPU 核心数量。例如，n_jobs=2 表示使用两个 CPU 核心。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随机森林</a:t>
            </a:r>
            <a:r>
              <a:rPr lang="zh-CN" altLang="en-US" dirty="0">
                <a:latin typeface="微软雅黑" panose="020B0503020204020204" pitchFamily="34" charset="-122"/>
                <a:cs typeface="+mn-cs"/>
              </a:rPr>
              <a:t>在</a:t>
            </a:r>
            <a:r>
              <a:rPr lang="en-US" altLang="zh-CN" dirty="0" err="1">
                <a:latin typeface="微软雅黑" panose="020B0503020204020204" pitchFamily="34" charset="-122"/>
                <a:cs typeface="+mn-cs"/>
              </a:rPr>
              <a:t>sklearn</a:t>
            </a:r>
            <a:r>
              <a:rPr lang="zh-CN" altLang="en-US" dirty="0">
                <a:latin typeface="微软雅黑" panose="020B0503020204020204" pitchFamily="34" charset="-122"/>
                <a:cs typeface="+mn-cs"/>
              </a:rPr>
              <a:t>下</a:t>
            </a:r>
            <a:r>
              <a:rPr lang="zh-CN" altLang="en-US" dirty="0" smtClean="0"/>
              <a:t>的实现</a:t>
            </a:r>
            <a:endParaRPr lang="en-US" altLang="zh-CN" dirty="0" smtClean="0"/>
          </a:p>
          <a:p>
            <a:pPr lvl="1"/>
            <a:r>
              <a:rPr lang="zh-CN" altLang="en-US" dirty="0"/>
              <a:t>使用</a:t>
            </a:r>
            <a:r>
              <a:rPr lang="en-US" altLang="zh-CN" dirty="0" err="1"/>
              <a:t>bagging+DecisionTree</a:t>
            </a:r>
            <a:r>
              <a:rPr lang="zh-CN" altLang="en-US" dirty="0"/>
              <a:t>的</a:t>
            </a:r>
            <a:r>
              <a:rPr lang="zh-CN" altLang="en-US" dirty="0" smtClean="0"/>
              <a:t>方式</a:t>
            </a:r>
            <a:endParaRPr lang="en-US" altLang="zh-CN" dirty="0" smtClean="0"/>
          </a:p>
          <a:p>
            <a:pPr lvl="1"/>
            <a:r>
              <a:rPr lang="zh-CN" altLang="en-US" dirty="0"/>
              <a:t>使用</a:t>
            </a:r>
            <a:r>
              <a:rPr lang="en-US" altLang="zh-CN" dirty="0" err="1"/>
              <a:t>RandomForestClassifier</a:t>
            </a:r>
            <a:r>
              <a:rPr lang="zh-CN" altLang="en-US" dirty="0"/>
              <a:t>的</a:t>
            </a:r>
            <a:r>
              <a:rPr lang="zh-CN" altLang="en-US" dirty="0" smtClean="0"/>
              <a:t>方式</a:t>
            </a:r>
            <a:endParaRPr lang="zh-CN" altLang="en-US" dirty="0" smtClean="0"/>
          </a:p>
          <a:p>
            <a:pPr lvl="1"/>
            <a:r>
              <a:rPr lang="en-US" altLang="zh-CN" dirty="0" smtClean="0"/>
              <a:t>from sklearn.ensemble import RandomForestClassifier</a:t>
            </a:r>
            <a:endParaRPr lang="zh-CN" altLang="en-US" dirty="0" smtClean="0"/>
          </a:p>
          <a:p>
            <a:pPr lvl="1"/>
            <a:r>
              <a:rPr lang="en-US" altLang="zh-CN" dirty="0" smtClean="0"/>
              <a:t>RandomForestClassifier( n_estimators=100,)</a:t>
            </a:r>
            <a:endParaRPr lang="en-US" altLang="zh-CN" dirty="0" smtClean="0"/>
          </a:p>
          <a:p>
            <a:r>
              <a:rPr lang="zh-CN" altLang="en-US" dirty="0" smtClean="0"/>
              <a:t>极端随机树</a:t>
            </a:r>
            <a:endParaRPr lang="en-US" altLang="zh-CN" dirty="0" smtClean="0"/>
          </a:p>
          <a:p>
            <a:pPr lvl="1"/>
            <a:r>
              <a:rPr lang="zh-CN" altLang="en-US" dirty="0" smtClean="0"/>
              <a:t>与随机森林相比，极端</a:t>
            </a:r>
            <a:r>
              <a:rPr lang="zh-CN" altLang="en-US" dirty="0"/>
              <a:t>随机树考虑一个随机的特征，这能够进一步的增大模型之间的差异性，并且寻找最佳特征是最耗时间的一步，因此可以大幅提升模型的效率。这种极端随机的树被简称为</a:t>
            </a:r>
            <a:r>
              <a:rPr lang="en-US" altLang="zh-CN" dirty="0"/>
              <a:t>Extremely Randomized Trees</a:t>
            </a:r>
            <a:r>
              <a:rPr lang="zh-CN" altLang="en-US" dirty="0"/>
              <a:t>（极端随机树），或者更简单的称为</a:t>
            </a:r>
            <a:r>
              <a:rPr lang="en-US" altLang="zh-CN" dirty="0"/>
              <a:t>Extra-Tree</a:t>
            </a:r>
            <a:r>
              <a:rPr lang="zh-CN" altLang="en-US" dirty="0"/>
              <a:t>。</a:t>
            </a:r>
            <a:endParaRPr lang="zh-CN" altLang="en-US" dirty="0"/>
          </a:p>
          <a:p>
            <a:r>
              <a:rPr lang="zh-CN" altLang="en-US" dirty="0"/>
              <a:t>通常很难判断普通随机森林和这种极端随机树哪个更好，可以在交叉验证集上比较他们。</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smtClean="0"/>
              <a:t>随机森林</a:t>
            </a:r>
            <a:endParaRPr lang="zh-CN" altLang="en-US" dirty="0"/>
          </a:p>
        </p:txBody>
      </p:sp>
      <p:sp>
        <p:nvSpPr>
          <p:cNvPr id="4" name="内容占位符 3"/>
          <p:cNvSpPr>
            <a:spLocks noGrp="1"/>
          </p:cNvSpPr>
          <p:nvPr>
            <p:ph idx="10"/>
          </p:nvPr>
        </p:nvSpPr>
        <p:spPr/>
        <p:txBody>
          <a:bodyPr/>
          <a:lstStyle/>
          <a:p>
            <a:r>
              <a:rPr lang="zh-CN" altLang="en-US" dirty="0" smtClean="0"/>
              <a:t>随机森林在</a:t>
            </a:r>
            <a:r>
              <a:rPr lang="en-US" altLang="zh-CN" dirty="0" err="1" smtClean="0"/>
              <a:t>sklearn</a:t>
            </a:r>
            <a:r>
              <a:rPr lang="zh-CN" altLang="en-US" dirty="0" smtClean="0"/>
              <a:t>下的使用和极端随机树</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1269" y="1611158"/>
            <a:ext cx="11107601" cy="4369231"/>
          </a:xfrm>
        </p:spPr>
        <p:txBody>
          <a:bodyPr/>
          <a:lstStyle/>
          <a:p>
            <a:pPr>
              <a:buFont typeface="Arial" panose="020B0604020202020204" pitchFamily="34" charset="0"/>
              <a:buChar char="•"/>
            </a:pPr>
            <a:r>
              <a:rPr lang="zh-CN" altLang="en-US" dirty="0"/>
              <a:t>对于一棵决策树：</a:t>
            </a:r>
            <a:endParaRPr lang="zh-CN" altLang="en-US" dirty="0"/>
          </a:p>
          <a:p>
            <a:pPr lvl="1">
              <a:buFont typeface="Arial" panose="020B0604020202020204" pitchFamily="34" charset="0"/>
              <a:buChar char="•"/>
            </a:pPr>
            <a:r>
              <a:rPr lang="zh-CN" altLang="en-US" dirty="0">
                <a:solidFill>
                  <a:srgbClr val="FF0000"/>
                </a:solidFill>
              </a:rPr>
              <a:t>重要的特征</a:t>
            </a:r>
            <a:r>
              <a:rPr lang="zh-CN" altLang="en-US" dirty="0"/>
              <a:t>会出现在更靠近根部的位置</a:t>
            </a:r>
            <a:endParaRPr lang="zh-CN" altLang="en-US" dirty="0"/>
          </a:p>
          <a:p>
            <a:pPr lvl="1">
              <a:buFont typeface="Arial" panose="020B0604020202020204" pitchFamily="34" charset="0"/>
              <a:buChar char="•"/>
            </a:pPr>
            <a:r>
              <a:rPr lang="zh-CN" altLang="en-US" dirty="0"/>
              <a:t>不重要的</a:t>
            </a:r>
            <a:r>
              <a:rPr lang="zh-CN" altLang="en-US" dirty="0" smtClean="0"/>
              <a:t>特征经常</a:t>
            </a:r>
            <a:r>
              <a:rPr lang="zh-CN" altLang="en-US" dirty="0"/>
              <a:t>出现在靠近叶子的位置</a:t>
            </a:r>
            <a:r>
              <a:rPr lang="zh-CN" altLang="en-US" dirty="0" smtClean="0"/>
              <a:t>。</a:t>
            </a:r>
            <a:endParaRPr lang="en-US" altLang="zh-CN" dirty="0" smtClean="0"/>
          </a:p>
          <a:p>
            <a:pPr>
              <a:buFont typeface="Arial" panose="020B0604020202020204" pitchFamily="34" charset="0"/>
              <a:buChar char="•"/>
            </a:pPr>
            <a:r>
              <a:rPr lang="zh-CN" altLang="en-US" dirty="0"/>
              <a:t>通过计算一个特征在森林的全部树中出现的平均深度来预测特征的</a:t>
            </a:r>
            <a:endParaRPr lang="zh-CN" altLang="en-US" dirty="0"/>
          </a:p>
          <a:p>
            <a:pPr marL="0" indent="0">
              <a:buFont typeface="Arial" panose="020B0604020202020204" pitchFamily="34" charset="0"/>
              <a:buNone/>
            </a:pPr>
            <a:r>
              <a:rPr lang="en-US" altLang="zh-CN" dirty="0"/>
              <a:t>    </a:t>
            </a:r>
            <a:r>
              <a:rPr lang="zh-CN" altLang="en-US" dirty="0"/>
              <a:t>重要性</a:t>
            </a:r>
            <a:r>
              <a:rPr lang="zh-CN" altLang="en-US" dirty="0" smtClean="0"/>
              <a:t>。</a:t>
            </a:r>
            <a:endParaRPr lang="en-US" altLang="zh-CN" dirty="0" smtClean="0"/>
          </a:p>
          <a:p>
            <a:pPr>
              <a:buFont typeface="Arial" panose="020B0604020202020204" pitchFamily="34" charset="0"/>
              <a:buChar char="•"/>
            </a:pPr>
            <a:r>
              <a:rPr lang="en-US" altLang="zh-CN" dirty="0" err="1" smtClean="0">
                <a:latin typeface="微软雅黑" panose="020B0503020204020204" pitchFamily="34" charset="-122"/>
                <a:cs typeface="+mn-cs"/>
              </a:rPr>
              <a:t>RandomForestClassifier</a:t>
            </a:r>
            <a:r>
              <a:rPr lang="zh-CN" altLang="en-US" dirty="0" smtClean="0">
                <a:latin typeface="微软雅黑" panose="020B0503020204020204" pitchFamily="34" charset="-122"/>
                <a:cs typeface="+mn-cs"/>
              </a:rPr>
              <a:t>在训练后会自动计算出每个特征的重要度。</a:t>
            </a:r>
            <a:endParaRPr lang="en-US" altLang="zh-CN" dirty="0" smtClean="0">
              <a:latin typeface="微软雅黑" panose="020B0503020204020204" pitchFamily="34" charset="-122"/>
              <a:cs typeface="+mn-cs"/>
            </a:endParaRPr>
          </a:p>
          <a:p>
            <a:pPr>
              <a:buFont typeface="Arial" panose="020B0604020202020204" pitchFamily="34" charset="0"/>
              <a:buChar char="•"/>
            </a:pPr>
            <a:r>
              <a:rPr lang="zh-CN" altLang="en-US" dirty="0" smtClean="0">
                <a:latin typeface="微软雅黑" panose="020B0503020204020204" pitchFamily="34" charset="-122"/>
                <a:cs typeface="+mn-cs"/>
              </a:rPr>
              <a:t>通过使用随机森林可以方便的了解特征的重要度，便于进行特征选择。</a:t>
            </a:r>
            <a:endParaRPr lang="zh-CN" altLang="en-US" dirty="0">
              <a:latin typeface="微软雅黑" panose="020B0503020204020204" pitchFamily="34" charset="-122"/>
              <a:cs typeface="+mn-cs"/>
            </a:endParaRPr>
          </a:p>
        </p:txBody>
      </p:sp>
      <p:sp>
        <p:nvSpPr>
          <p:cNvPr id="3" name="标题 2"/>
          <p:cNvSpPr>
            <a:spLocks noGrp="1"/>
          </p:cNvSpPr>
          <p:nvPr>
            <p:ph type="title"/>
          </p:nvPr>
        </p:nvSpPr>
        <p:spPr/>
        <p:txBody>
          <a:bodyPr/>
          <a:lstStyle/>
          <a:p>
            <a:r>
              <a:rPr lang="zh-CN" altLang="en-US" dirty="0" smtClean="0"/>
              <a:t>随机森林</a:t>
            </a:r>
            <a:endParaRPr lang="zh-CN" altLang="en-US" dirty="0"/>
          </a:p>
        </p:txBody>
      </p:sp>
      <p:sp>
        <p:nvSpPr>
          <p:cNvPr id="4" name="内容占位符 3"/>
          <p:cNvSpPr>
            <a:spLocks noGrp="1"/>
          </p:cNvSpPr>
          <p:nvPr>
            <p:ph idx="10"/>
          </p:nvPr>
        </p:nvSpPr>
        <p:spPr/>
        <p:txBody>
          <a:bodyPr/>
          <a:lstStyle/>
          <a:p>
            <a:r>
              <a:rPr lang="zh-CN" altLang="en-US" dirty="0" smtClean="0"/>
              <a:t>可以查看特征重要性</a:t>
            </a:r>
            <a:endParaRPr lang="zh-CN" altLang="en-US" dirty="0"/>
          </a:p>
        </p:txBody>
      </p:sp>
      <p:pic>
        <p:nvPicPr>
          <p:cNvPr id="5" name="图片 4"/>
          <p:cNvPicPr>
            <a:picLocks noChangeAspect="1"/>
          </p:cNvPicPr>
          <p:nvPr/>
        </p:nvPicPr>
        <p:blipFill>
          <a:blip r:embed="rId1"/>
          <a:stretch>
            <a:fillRect/>
          </a:stretch>
        </p:blipFill>
        <p:spPr>
          <a:xfrm>
            <a:off x="7689215" y="1696085"/>
            <a:ext cx="4386580" cy="2976880"/>
          </a:xfrm>
          <a:prstGeom prst="rect">
            <a:avLst/>
          </a:prstGeom>
        </p:spPr>
      </p:pic>
      <p:sp>
        <p:nvSpPr>
          <p:cNvPr id="6" name="文本框 5"/>
          <p:cNvSpPr txBox="1"/>
          <p:nvPr/>
        </p:nvSpPr>
        <p:spPr>
          <a:xfrm>
            <a:off x="939165" y="5144135"/>
            <a:ext cx="5520055" cy="368300"/>
          </a:xfrm>
          <a:prstGeom prst="rect">
            <a:avLst/>
          </a:prstGeom>
          <a:noFill/>
        </p:spPr>
        <p:txBody>
          <a:bodyPr wrap="square" rtlCol="0">
            <a:spAutoFit/>
          </a:bodyPr>
          <a:p>
            <a:r>
              <a:rPr lang="zh-CN" altLang="en-US" b="1">
                <a:solidFill>
                  <a:srgbClr val="FF0000"/>
                </a:solidFill>
                <a:latin typeface="楷体" panose="02010609060101010101" charset="-122"/>
                <a:ea typeface="楷体" panose="02010609060101010101" charset="-122"/>
              </a:rPr>
              <a:t>完成实训二、集成学习方法（2.2 随机森林）</a:t>
            </a:r>
            <a:endParaRPr lang="zh-CN" altLang="en-US" b="1">
              <a:solidFill>
                <a:srgbClr val="FF0000"/>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2882900" y="1347788"/>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266950" y="193992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nvSpPr>
        <p:spPr bwMode="auto">
          <a:xfrm>
            <a:off x="2576481" y="1651743"/>
            <a:ext cx="612000" cy="576000"/>
          </a:xfrm>
          <a:prstGeom prst="ellipse">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nvSpPr>
        <p:spPr bwMode="auto">
          <a:xfrm>
            <a:off x="3618065" y="261201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smtClean="0">
                <a:latin typeface="微软雅黑" panose="020B0503020204020204" pitchFamily="34" charset="-122"/>
                <a:ea typeface="微软雅黑" panose="020B0503020204020204" pitchFamily="34" charset="-122"/>
                <a:sym typeface="微软雅黑" panose="020B0503020204020204" pitchFamily="34" charset="-122"/>
              </a:rPr>
              <a:t>集成学习主要方法之打包算法</a:t>
            </a:r>
            <a:endParaRPr lang="zh-CN" altLang="en-US" sz="2200" dirty="0">
              <a:latin typeface="微软雅黑" panose="020B0503020204020204" pitchFamily="34" charset="-122"/>
              <a:ea typeface="微软雅黑" panose="020B0503020204020204" pitchFamily="34" charset="-122"/>
            </a:endParaRPr>
          </a:p>
        </p:txBody>
      </p:sp>
      <p:sp>
        <p:nvSpPr>
          <p:cNvPr id="25" name="AutoShape 17"/>
          <p:cNvSpPr>
            <a:spLocks noChangeArrowheads="1"/>
          </p:cNvSpPr>
          <p:nvPr/>
        </p:nvSpPr>
        <p:spPr bwMode="auto">
          <a:xfrm>
            <a:off x="3618065" y="361033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集成学习主要方法之</a:t>
            </a:r>
            <a:r>
              <a:rPr lang="zh-CN" altLang="en-US" sz="2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随机森林</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AutoShape 17"/>
          <p:cNvSpPr>
            <a:spLocks noChangeArrowheads="1"/>
          </p:cNvSpPr>
          <p:nvPr/>
        </p:nvSpPr>
        <p:spPr bwMode="auto">
          <a:xfrm>
            <a:off x="3618065" y="4624792"/>
            <a:ext cx="4859850" cy="720000"/>
          </a:xfrm>
          <a:prstGeom prst="actionButtonBlank">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集成学习主要方法</a:t>
            </a:r>
            <a:r>
              <a:rPr lang="zh-CN" altLang="en-US" sz="2200" dirty="0" smtClean="0">
                <a:latin typeface="微软雅黑" panose="020B0503020204020204" pitchFamily="34" charset="-122"/>
                <a:ea typeface="微软雅黑" panose="020B0503020204020204" pitchFamily="34" charset="-122"/>
                <a:sym typeface="微软雅黑" panose="020B0503020204020204" pitchFamily="34" charset="-122"/>
              </a:rPr>
              <a:t>之提升算法</a:t>
            </a:r>
            <a:endParaRPr lang="zh-CN" altLang="en-US" sz="2200" dirty="0">
              <a:latin typeface="微软雅黑" panose="020B0503020204020204" pitchFamily="34" charset="-122"/>
              <a:ea typeface="微软雅黑" panose="020B0503020204020204" pitchFamily="34" charset="-122"/>
            </a:endParaRPr>
          </a:p>
        </p:txBody>
      </p:sp>
      <p:sp>
        <p:nvSpPr>
          <p:cNvPr id="16400" name="标题 3"/>
          <p:cNvSpPr>
            <a:spLocks noGrp="1"/>
          </p:cNvSpPr>
          <p:nvPr>
            <p:ph type="title"/>
          </p:nvPr>
        </p:nvSpPr>
        <p:spPr/>
        <p:txBody>
          <a:bodyPr/>
          <a:lstStyle/>
          <a:p>
            <a:r>
              <a:rPr lang="zh-CN" altLang="en-US" smtClean="0"/>
              <a:t>目录</a:t>
            </a:r>
            <a:endParaRPr lang="zh-CN" altLang="en-US" smtClean="0"/>
          </a:p>
        </p:txBody>
      </p:sp>
      <p:sp>
        <p:nvSpPr>
          <p:cNvPr id="13" name="AutoShape 17"/>
          <p:cNvSpPr>
            <a:spLocks noChangeArrowheads="1"/>
          </p:cNvSpPr>
          <p:nvPr/>
        </p:nvSpPr>
        <p:spPr bwMode="auto">
          <a:xfrm>
            <a:off x="3618065" y="1579743"/>
            <a:ext cx="4859850" cy="684000"/>
          </a:xfrm>
          <a:prstGeom prst="actionButtonBlank">
            <a:avLst/>
          </a:prstGeom>
          <a:solidFill>
            <a:srgbClr val="0B53BE"/>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什么是集成学习</a:t>
            </a:r>
            <a:endParaRPr lang="zh-CN" altLang="en-US" sz="2200" dirty="0">
              <a:solidFill>
                <a:schemeClr val="bg1"/>
              </a:solidFill>
              <a:latin typeface="微软雅黑" panose="020B0503020204020204" pitchFamily="34" charset="-122"/>
              <a:ea typeface="微软雅黑" panose="020B0503020204020204" pitchFamily="34" charset="-122"/>
            </a:endParaRPr>
          </a:p>
        </p:txBody>
      </p:sp>
      <p:sp>
        <p:nvSpPr>
          <p:cNvPr id="14" name="Oval 15"/>
          <p:cNvSpPr>
            <a:spLocks noChangeArrowheads="1"/>
          </p:cNvSpPr>
          <p:nvPr/>
        </p:nvSpPr>
        <p:spPr bwMode="auto">
          <a:xfrm>
            <a:off x="2576481" y="268401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6" name="Oval 15"/>
          <p:cNvSpPr>
            <a:spLocks noChangeArrowheads="1"/>
          </p:cNvSpPr>
          <p:nvPr/>
        </p:nvSpPr>
        <p:spPr bwMode="auto">
          <a:xfrm>
            <a:off x="2576481" y="368233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7" name="Oval 15"/>
          <p:cNvSpPr>
            <a:spLocks noChangeArrowheads="1"/>
          </p:cNvSpPr>
          <p:nvPr/>
        </p:nvSpPr>
        <p:spPr bwMode="auto">
          <a:xfrm>
            <a:off x="2576481" y="4704743"/>
            <a:ext cx="612000" cy="576000"/>
          </a:xfrm>
          <a:prstGeom prst="ellipse">
            <a:avLst/>
          </a:prstGeom>
          <a:solidFill>
            <a:srgbClr val="FFA20D"/>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4454" y="973455"/>
            <a:ext cx="11107601" cy="4911049"/>
          </a:xfrm>
        </p:spPr>
        <p:txBody>
          <a:bodyPr/>
          <a:lstStyle/>
          <a:p>
            <a:pPr>
              <a:lnSpc>
                <a:spcPct val="150000"/>
              </a:lnSpc>
            </a:pPr>
            <a:r>
              <a:rPr lang="zh-CN" altLang="en-US" kern="0" dirty="0">
                <a:latin typeface="微软雅黑" panose="020B0503020204020204" pitchFamily="34" charset="-122"/>
                <a:cs typeface="微软雅黑" panose="020B0503020204020204" pitchFamily="34" charset="-122"/>
              </a:rPr>
              <a:t>提升（</a:t>
            </a:r>
            <a:r>
              <a:rPr lang="en-US" altLang="zh-CN" kern="0" dirty="0">
                <a:latin typeface="微软雅黑" panose="020B0503020204020204" pitchFamily="34" charset="-122"/>
                <a:cs typeface="微软雅黑" panose="020B0503020204020204" pitchFamily="34" charset="-122"/>
              </a:rPr>
              <a:t>Boosting</a:t>
            </a:r>
            <a:r>
              <a:rPr lang="zh-CN" altLang="en-US" kern="0" dirty="0">
                <a:latin typeface="微软雅黑" panose="020B0503020204020204" pitchFamily="34" charset="-122"/>
                <a:cs typeface="微软雅黑" panose="020B0503020204020204" pitchFamily="34" charset="-122"/>
              </a:rPr>
              <a:t>）</a:t>
            </a:r>
            <a:endParaRPr lang="zh-CN" altLang="en-US" kern="0" dirty="0">
              <a:latin typeface="微软雅黑" panose="020B0503020204020204" pitchFamily="34" charset="-122"/>
              <a:cs typeface="微软雅黑" panose="020B0503020204020204" pitchFamily="34" charset="-122"/>
            </a:endParaRPr>
          </a:p>
          <a:p>
            <a:pPr lvl="1">
              <a:lnSpc>
                <a:spcPct val="150000"/>
              </a:lnSpc>
            </a:pPr>
            <a:r>
              <a:rPr lang="zh-CN" altLang="en-US" kern="0" dirty="0">
                <a:latin typeface="微软雅黑" panose="020B0503020204020204" pitchFamily="34" charset="-122"/>
                <a:cs typeface="微软雅黑" panose="020B0503020204020204" pitchFamily="34" charset="-122"/>
              </a:rPr>
              <a:t>将几个弱学习者组合成强学习者的集成方法</a:t>
            </a:r>
            <a:r>
              <a:rPr lang="zh-CN" altLang="en-US" kern="0" dirty="0" smtClean="0">
                <a:latin typeface="微软雅黑" panose="020B0503020204020204" pitchFamily="34" charset="-122"/>
                <a:cs typeface="微软雅黑" panose="020B0503020204020204" pitchFamily="34" charset="-122"/>
              </a:rPr>
              <a:t>。</a:t>
            </a:r>
            <a:endParaRPr lang="en-US" altLang="zh-CN" kern="0" dirty="0" smtClean="0">
              <a:latin typeface="微软雅黑" panose="020B0503020204020204" pitchFamily="34" charset="-122"/>
              <a:cs typeface="微软雅黑" panose="020B0503020204020204" pitchFamily="34" charset="-122"/>
            </a:endParaRPr>
          </a:p>
          <a:p>
            <a:pPr>
              <a:lnSpc>
                <a:spcPct val="150000"/>
              </a:lnSpc>
            </a:pPr>
            <a:r>
              <a:rPr lang="zh-CN" altLang="en-US" kern="0" dirty="0" smtClean="0">
                <a:latin typeface="微软雅黑" panose="020B0503020204020204" pitchFamily="34" charset="-122"/>
                <a:cs typeface="微软雅黑" panose="020B0503020204020204" pitchFamily="34" charset="-122"/>
              </a:rPr>
              <a:t>主要思想：</a:t>
            </a:r>
            <a:endParaRPr lang="zh-CN" altLang="en-US" kern="0" dirty="0" smtClean="0">
              <a:latin typeface="微软雅黑" panose="020B0503020204020204" pitchFamily="34" charset="-122"/>
              <a:cs typeface="微软雅黑" panose="020B0503020204020204" pitchFamily="34" charset="-122"/>
            </a:endParaRPr>
          </a:p>
          <a:p>
            <a:pPr lvl="1">
              <a:lnSpc>
                <a:spcPct val="150000"/>
              </a:lnSpc>
            </a:pPr>
            <a:r>
              <a:rPr lang="zh-CN" altLang="en-US" kern="0" dirty="0" smtClean="0">
                <a:latin typeface="微软雅黑" panose="020B0503020204020204" pitchFamily="34" charset="-122"/>
                <a:cs typeface="微软雅黑" panose="020B0503020204020204" pitchFamily="34" charset="-122"/>
              </a:rPr>
              <a:t>是通过</a:t>
            </a:r>
            <a:r>
              <a:rPr lang="zh-CN" altLang="en-US" kern="0" dirty="0">
                <a:solidFill>
                  <a:srgbClr val="FF0000"/>
                </a:solidFill>
                <a:latin typeface="微软雅黑" panose="020B0503020204020204" pitchFamily="34" charset="-122"/>
                <a:cs typeface="微软雅黑" panose="020B0503020204020204" pitchFamily="34" charset="-122"/>
              </a:rPr>
              <a:t>按顺序</a:t>
            </a:r>
            <a:r>
              <a:rPr lang="zh-CN" altLang="en-US" kern="0" dirty="0">
                <a:latin typeface="微软雅黑" panose="020B0503020204020204" pitchFamily="34" charset="-122"/>
                <a:cs typeface="微软雅黑" panose="020B0503020204020204" pitchFamily="34" charset="-122"/>
              </a:rPr>
              <a:t>去</a:t>
            </a:r>
            <a:r>
              <a:rPr lang="zh-CN" altLang="en-US" kern="0" dirty="0" smtClean="0">
                <a:latin typeface="微软雅黑" panose="020B0503020204020204" pitchFamily="34" charset="-122"/>
                <a:cs typeface="微软雅黑" panose="020B0503020204020204" pitchFamily="34" charset="-122"/>
              </a:rPr>
              <a:t>训练学习器，每一个学习器</a:t>
            </a:r>
            <a:r>
              <a:rPr lang="zh-CN" altLang="en-US" kern="0" dirty="0">
                <a:latin typeface="微软雅黑" panose="020B0503020204020204" pitchFamily="34" charset="-122"/>
                <a:cs typeface="微软雅黑" panose="020B0503020204020204" pitchFamily="34" charset="-122"/>
              </a:rPr>
              <a:t>都要</a:t>
            </a:r>
            <a:r>
              <a:rPr lang="zh-CN" altLang="en-US" kern="0" dirty="0">
                <a:solidFill>
                  <a:srgbClr val="FF0000"/>
                </a:solidFill>
                <a:latin typeface="微软雅黑" panose="020B0503020204020204" pitchFamily="34" charset="-122"/>
                <a:cs typeface="微软雅黑" panose="020B0503020204020204" pitchFamily="34" charset="-122"/>
              </a:rPr>
              <a:t>尝试修正</a:t>
            </a:r>
            <a:r>
              <a:rPr lang="zh-CN" altLang="en-US" kern="0" dirty="0" smtClean="0">
                <a:solidFill>
                  <a:srgbClr val="FF0000"/>
                </a:solidFill>
                <a:latin typeface="微软雅黑" panose="020B0503020204020204" pitchFamily="34" charset="-122"/>
                <a:cs typeface="微软雅黑" panose="020B0503020204020204" pitchFamily="34" charset="-122"/>
              </a:rPr>
              <a:t>前面分类器的错误情况。</a:t>
            </a:r>
            <a:endParaRPr lang="zh-CN" altLang="en-US" kern="0" dirty="0" smtClean="0">
              <a:solidFill>
                <a:srgbClr val="FF0000"/>
              </a:solidFill>
              <a:latin typeface="微软雅黑" panose="020B0503020204020204" pitchFamily="34" charset="-122"/>
              <a:cs typeface="微软雅黑" panose="020B0503020204020204" pitchFamily="34" charset="-122"/>
            </a:endParaRPr>
          </a:p>
          <a:p>
            <a:pPr marL="362585" lvl="1" indent="-362585" algn="l">
              <a:lnSpc>
                <a:spcPct val="150000"/>
              </a:lnSpc>
              <a:spcBef>
                <a:spcPts val="1000"/>
              </a:spcBef>
              <a:buSzTx/>
              <a:buFont typeface="Wingdings" panose="05000000000000000000" pitchFamily="2" charset="2"/>
              <a:buChar char="Ø"/>
            </a:pPr>
            <a:r>
              <a:rPr lang="zh-CN" altLang="en-US" kern="0" dirty="0" smtClean="0">
                <a:cs typeface="微软雅黑" panose="020B0503020204020204" pitchFamily="34" charset="-122"/>
                <a:sym typeface="+mn-ea"/>
              </a:rPr>
              <a:t>最著名提升包括Adaboost（适应性提升，是Adaptive Boosting的简称） 和Gradient Boosting（梯度提升）。</a:t>
            </a:r>
            <a:endParaRPr lang="zh-CN" altLang="en-US" kern="0" dirty="0" smtClean="0">
              <a:cs typeface="微软雅黑" panose="020B0503020204020204" pitchFamily="34" charset="-122"/>
            </a:endParaRPr>
          </a:p>
          <a:p>
            <a:pPr lvl="1">
              <a:lnSpc>
                <a:spcPct val="150000"/>
              </a:lnSpc>
            </a:pPr>
            <a:endParaRPr lang="en-US" altLang="zh-CN" kern="0" dirty="0" smtClean="0">
              <a:solidFill>
                <a:srgbClr val="FF0000"/>
              </a:solidFill>
              <a:latin typeface="微软雅黑" panose="020B0503020204020204" pitchFamily="34" charset="-122"/>
              <a:cs typeface="微软雅黑" panose="020B0503020204020204" pitchFamily="34" charset="-122"/>
            </a:endParaRPr>
          </a:p>
          <a:p>
            <a:pPr marL="0" indent="0">
              <a:lnSpc>
                <a:spcPct val="150000"/>
              </a:lnSpc>
              <a:buNone/>
            </a:pPr>
            <a:endParaRPr lang="zh-CN" altLang="en-US" dirty="0">
              <a:solidFill>
                <a:srgbClr val="FF0000"/>
              </a:solidFill>
              <a:latin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p:txBody>
          <a:bodyPr/>
          <a:lstStyle/>
          <a:p>
            <a:r>
              <a:rPr lang="zh-CN" altLang="en-US" dirty="0"/>
              <a:t>提升法（</a:t>
            </a:r>
            <a:r>
              <a:rPr lang="en-US" altLang="zh-CN" dirty="0"/>
              <a:t>Boost</a:t>
            </a:r>
            <a:r>
              <a:rPr lang="zh-CN" altLang="en-US" dirty="0"/>
              <a:t>）</a:t>
            </a:r>
            <a:endParaRPr lang="zh-CN" altLang="en-US" dirty="0"/>
          </a:p>
        </p:txBody>
      </p:sp>
      <p:pic>
        <p:nvPicPr>
          <p:cNvPr id="4" name="图片 3"/>
          <p:cNvPicPr>
            <a:picLocks noChangeAspect="1"/>
          </p:cNvPicPr>
          <p:nvPr/>
        </p:nvPicPr>
        <p:blipFill>
          <a:blip r:embed="rId1"/>
          <a:stretch>
            <a:fillRect/>
          </a:stretch>
        </p:blipFill>
        <p:spPr>
          <a:xfrm>
            <a:off x="3696970" y="3565525"/>
            <a:ext cx="5400675" cy="297624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19" y="1225550"/>
            <a:ext cx="11107601" cy="4885649"/>
          </a:xfrm>
        </p:spPr>
        <p:txBody>
          <a:bodyPr/>
          <a:lstStyle/>
          <a:p>
            <a:r>
              <a:rPr lang="en-US" altLang="zh-CN" dirty="0" err="1"/>
              <a:t>AdaBoost</a:t>
            </a:r>
            <a:r>
              <a:rPr lang="zh-CN" altLang="en-US" dirty="0" smtClean="0"/>
              <a:t>主要算法如下：</a:t>
            </a:r>
            <a:endParaRPr lang="en-US" altLang="zh-CN" dirty="0" smtClean="0"/>
          </a:p>
          <a:p>
            <a:pPr lvl="1"/>
            <a:r>
              <a:rPr lang="zh-CN" altLang="en-US" dirty="0"/>
              <a:t>第一</a:t>
            </a:r>
            <a:r>
              <a:rPr lang="zh-CN" altLang="en-US" dirty="0" smtClean="0"/>
              <a:t>个学习器被</a:t>
            </a:r>
            <a:r>
              <a:rPr lang="zh-CN" altLang="en-US" dirty="0"/>
              <a:t>训练然后</a:t>
            </a:r>
            <a:r>
              <a:rPr lang="zh-CN" altLang="en-US" smtClean="0"/>
              <a:t>在训练集</a:t>
            </a:r>
            <a:r>
              <a:rPr lang="zh-CN" altLang="en-US" dirty="0"/>
              <a:t>上做预测</a:t>
            </a:r>
            <a:endParaRPr lang="zh-CN" altLang="en-US" dirty="0"/>
          </a:p>
          <a:p>
            <a:pPr lvl="1"/>
            <a:r>
              <a:rPr lang="zh-CN" altLang="en-US" dirty="0"/>
              <a:t>在误分类训练实例上的权重就增加了。</a:t>
            </a:r>
            <a:endParaRPr lang="zh-CN" altLang="en-US" dirty="0"/>
          </a:p>
          <a:p>
            <a:pPr lvl="1"/>
            <a:r>
              <a:rPr lang="zh-CN" altLang="en-US" dirty="0"/>
              <a:t>第二</a:t>
            </a:r>
            <a:r>
              <a:rPr lang="zh-CN" altLang="en-US" dirty="0" smtClean="0"/>
              <a:t>个学习器使用</a:t>
            </a:r>
            <a:r>
              <a:rPr lang="zh-CN" altLang="en-US" dirty="0"/>
              <a:t>更新过的权重</a:t>
            </a:r>
            <a:r>
              <a:rPr lang="zh-CN" altLang="en-US" dirty="0" smtClean="0"/>
              <a:t>然后</a:t>
            </a:r>
            <a:r>
              <a:rPr lang="zh-CN" altLang="en-US" dirty="0"/>
              <a:t>再一次训练，权重更新，以此类推，直到达到某个预定的足够小的错误率或达到预先指定的最大迭代次数。</a:t>
            </a:r>
            <a:endParaRPr lang="zh-CN" altLang="en-US" dirty="0"/>
          </a:p>
        </p:txBody>
      </p:sp>
      <p:sp>
        <p:nvSpPr>
          <p:cNvPr id="3" name="标题 2"/>
          <p:cNvSpPr>
            <a:spLocks noGrp="1"/>
          </p:cNvSpPr>
          <p:nvPr>
            <p:ph type="title"/>
          </p:nvPr>
        </p:nvSpPr>
        <p:spPr/>
        <p:txBody>
          <a:bodyPr/>
          <a:lstStyle/>
          <a:p>
            <a:r>
              <a:rPr lang="zh-CN" altLang="en-US" dirty="0"/>
              <a:t>适应性提升法（</a:t>
            </a:r>
            <a:r>
              <a:rPr lang="en-US" altLang="zh-CN" dirty="0" err="1"/>
              <a:t>AdaBoost</a:t>
            </a:r>
            <a:r>
              <a:rPr lang="zh-CN" altLang="en-US" dirty="0"/>
              <a:t>）</a:t>
            </a:r>
            <a:endParaRPr lang="zh-CN" altLang="en-US" dirty="0"/>
          </a:p>
        </p:txBody>
      </p:sp>
      <p:pic>
        <p:nvPicPr>
          <p:cNvPr id="5" name="图片 4"/>
          <p:cNvPicPr>
            <a:picLocks noChangeAspect="1"/>
          </p:cNvPicPr>
          <p:nvPr/>
        </p:nvPicPr>
        <p:blipFill>
          <a:blip r:embed="rId1"/>
          <a:stretch>
            <a:fillRect/>
          </a:stretch>
        </p:blipFill>
        <p:spPr>
          <a:xfrm>
            <a:off x="3804920" y="3714750"/>
            <a:ext cx="4119880" cy="251269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2882900" y="1347788"/>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266950" y="193992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20" name="Oval 15"/>
          <p:cNvSpPr>
            <a:spLocks noChangeArrowheads="1"/>
          </p:cNvSpPr>
          <p:nvPr/>
        </p:nvSpPr>
        <p:spPr bwMode="auto">
          <a:xfrm>
            <a:off x="2576481" y="1651743"/>
            <a:ext cx="612000" cy="576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anose="020B0503020204020204" pitchFamily="34" charset="-122"/>
                <a:ea typeface="微软雅黑" panose="020B0503020204020204" pitchFamily="34" charset="-122"/>
              </a:rPr>
              <a:t>1</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23" name="AutoShape 17"/>
          <p:cNvSpPr>
            <a:spLocks noChangeArrowheads="1"/>
          </p:cNvSpPr>
          <p:nvPr/>
        </p:nvSpPr>
        <p:spPr bwMode="auto">
          <a:xfrm>
            <a:off x="3618065" y="261201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smtClean="0">
                <a:latin typeface="微软雅黑" panose="020B0503020204020204" pitchFamily="34" charset="-122"/>
                <a:ea typeface="微软雅黑" panose="020B0503020204020204" pitchFamily="34" charset="-122"/>
                <a:sym typeface="微软雅黑" panose="020B0503020204020204" pitchFamily="34" charset="-122"/>
              </a:rPr>
              <a:t>集成学习主要方法之打包算法</a:t>
            </a:r>
            <a:endParaRPr lang="zh-CN" altLang="en-US" sz="2200" dirty="0">
              <a:latin typeface="微软雅黑" panose="020B0503020204020204" pitchFamily="34" charset="-122"/>
              <a:ea typeface="微软雅黑" panose="020B0503020204020204" pitchFamily="34" charset="-122"/>
            </a:endParaRPr>
          </a:p>
        </p:txBody>
      </p:sp>
      <p:sp>
        <p:nvSpPr>
          <p:cNvPr id="25" name="AutoShape 17"/>
          <p:cNvSpPr>
            <a:spLocks noChangeArrowheads="1"/>
          </p:cNvSpPr>
          <p:nvPr/>
        </p:nvSpPr>
        <p:spPr bwMode="auto">
          <a:xfrm>
            <a:off x="3618065" y="361033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集成学习主要方法之</a:t>
            </a:r>
            <a:r>
              <a:rPr lang="zh-CN" altLang="en-US" sz="2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随机森林</a:t>
            </a:r>
            <a:endParaRPr lang="zh-CN" altLang="en-US" sz="2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AutoShape 17"/>
          <p:cNvSpPr>
            <a:spLocks noChangeArrowheads="1"/>
          </p:cNvSpPr>
          <p:nvPr/>
        </p:nvSpPr>
        <p:spPr bwMode="auto">
          <a:xfrm>
            <a:off x="3618065" y="462479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anose="020B0503020204020204" pitchFamily="34" charset="-122"/>
                <a:ea typeface="微软雅黑" panose="020B0503020204020204" pitchFamily="34" charset="-122"/>
                <a:sym typeface="微软雅黑" panose="020B0503020204020204" pitchFamily="34" charset="-122"/>
              </a:rPr>
              <a:t>集成学习主要方法</a:t>
            </a:r>
            <a:r>
              <a:rPr lang="zh-CN" altLang="en-US" sz="2200" dirty="0" smtClean="0">
                <a:latin typeface="微软雅黑" panose="020B0503020204020204" pitchFamily="34" charset="-122"/>
                <a:ea typeface="微软雅黑" panose="020B0503020204020204" pitchFamily="34" charset="-122"/>
                <a:sym typeface="微软雅黑" panose="020B0503020204020204" pitchFamily="34" charset="-122"/>
              </a:rPr>
              <a:t>之提升算法</a:t>
            </a:r>
            <a:endParaRPr lang="zh-CN" altLang="en-US" sz="2200" dirty="0">
              <a:latin typeface="微软雅黑" panose="020B0503020204020204" pitchFamily="34" charset="-122"/>
              <a:ea typeface="微软雅黑" panose="020B0503020204020204" pitchFamily="34" charset="-122"/>
            </a:endParaRPr>
          </a:p>
        </p:txBody>
      </p:sp>
      <p:sp>
        <p:nvSpPr>
          <p:cNvPr id="16400" name="标题 3"/>
          <p:cNvSpPr>
            <a:spLocks noGrp="1"/>
          </p:cNvSpPr>
          <p:nvPr>
            <p:ph type="title"/>
          </p:nvPr>
        </p:nvSpPr>
        <p:spPr/>
        <p:txBody>
          <a:bodyPr/>
          <a:lstStyle/>
          <a:p>
            <a:r>
              <a:rPr lang="zh-CN" altLang="en-US" smtClean="0"/>
              <a:t>目录</a:t>
            </a:r>
            <a:endParaRPr lang="zh-CN" altLang="en-US" smtClean="0"/>
          </a:p>
        </p:txBody>
      </p:sp>
      <p:sp>
        <p:nvSpPr>
          <p:cNvPr id="13" name="AutoShape 17"/>
          <p:cNvSpPr>
            <a:spLocks noChangeArrowheads="1"/>
          </p:cNvSpPr>
          <p:nvPr/>
        </p:nvSpPr>
        <p:spPr bwMode="auto">
          <a:xfrm>
            <a:off x="3618065" y="1579743"/>
            <a:ext cx="4859850" cy="684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什么是集成学习</a:t>
            </a:r>
            <a:endParaRPr lang="zh-CN" altLang="en-US" sz="2200" dirty="0">
              <a:solidFill>
                <a:schemeClr val="bg1"/>
              </a:solidFill>
              <a:latin typeface="微软雅黑" panose="020B0503020204020204" pitchFamily="34" charset="-122"/>
              <a:ea typeface="微软雅黑" panose="020B0503020204020204" pitchFamily="34" charset="-122"/>
            </a:endParaRPr>
          </a:p>
        </p:txBody>
      </p:sp>
      <p:sp>
        <p:nvSpPr>
          <p:cNvPr id="14" name="Oval 15"/>
          <p:cNvSpPr>
            <a:spLocks noChangeArrowheads="1"/>
          </p:cNvSpPr>
          <p:nvPr/>
        </p:nvSpPr>
        <p:spPr bwMode="auto">
          <a:xfrm>
            <a:off x="2576481" y="268401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2</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6" name="Oval 15"/>
          <p:cNvSpPr>
            <a:spLocks noChangeArrowheads="1"/>
          </p:cNvSpPr>
          <p:nvPr/>
        </p:nvSpPr>
        <p:spPr bwMode="auto">
          <a:xfrm>
            <a:off x="2576481" y="368233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3</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
        <p:nvSpPr>
          <p:cNvPr id="17" name="Oval 15"/>
          <p:cNvSpPr>
            <a:spLocks noChangeArrowheads="1"/>
          </p:cNvSpPr>
          <p:nvPr/>
        </p:nvSpPr>
        <p:spPr bwMode="auto">
          <a:xfrm>
            <a:off x="2576481" y="470474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anose="020B0503020204020204" pitchFamily="34" charset="-122"/>
                <a:ea typeface="微软雅黑" panose="020B0503020204020204" pitchFamily="34" charset="-122"/>
              </a:rPr>
              <a:t>4</a:t>
            </a:r>
            <a:endParaRPr lang="en-US" altLang="zh-CN" sz="22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19" y="1225550"/>
            <a:ext cx="5869031" cy="4885649"/>
          </a:xfrm>
        </p:spPr>
        <p:txBody>
          <a:bodyPr/>
          <a:lstStyle/>
          <a:p>
            <a:r>
              <a:rPr lang="zh-CN" altLang="en-US" dirty="0" smtClean="0"/>
              <a:t>两个关键问题：</a:t>
            </a:r>
            <a:endParaRPr lang="en-US" altLang="zh-CN" dirty="0" smtClean="0"/>
          </a:p>
          <a:p>
            <a:r>
              <a:rPr lang="zh-CN" altLang="en-US" dirty="0" smtClean="0"/>
              <a:t>如何设置权重？</a:t>
            </a:r>
            <a:endParaRPr lang="en-US" altLang="zh-CN" dirty="0" smtClean="0"/>
          </a:p>
          <a:p>
            <a:pPr marL="0" indent="0">
              <a:buNone/>
            </a:pPr>
            <a:r>
              <a:rPr lang="en-US" altLang="zh-CN" dirty="0" err="1" smtClean="0"/>
              <a:t>Sklearn</a:t>
            </a:r>
            <a:r>
              <a:rPr lang="zh-CN" altLang="en-US" dirty="0" smtClean="0"/>
              <a:t>下如何使用</a:t>
            </a:r>
            <a:r>
              <a:rPr lang="en-US" altLang="zh-CN" dirty="0" err="1" smtClean="0"/>
              <a:t>AdaBoost</a:t>
            </a:r>
            <a:r>
              <a:rPr lang="zh-CN" altLang="en-US" dirty="0" smtClean="0"/>
              <a:t>？</a:t>
            </a:r>
            <a:endParaRPr lang="en-US" altLang="zh-CN" dirty="0" smtClean="0"/>
          </a:p>
          <a:p>
            <a:pPr lvl="1"/>
            <a:r>
              <a:rPr lang="zh-CN" altLang="en-US" dirty="0" smtClean="0"/>
              <a:t>通常对于多分类使用</a:t>
            </a:r>
            <a:r>
              <a:rPr lang="en-US" altLang="zh-CN" dirty="0" smtClean="0"/>
              <a:t>SAMME</a:t>
            </a:r>
            <a:r>
              <a:rPr lang="zh-CN" altLang="en-US" dirty="0" smtClean="0"/>
              <a:t>算法，如果</a:t>
            </a:r>
            <a:r>
              <a:rPr lang="zh-CN" altLang="en-US" dirty="0"/>
              <a:t>分类器可以预测</a:t>
            </a:r>
            <a:r>
              <a:rPr lang="zh-CN" altLang="en-US" dirty="0" smtClean="0"/>
              <a:t>类别概率，可以考虑使用</a:t>
            </a:r>
            <a:r>
              <a:rPr lang="en-US" altLang="zh-CN" dirty="0" smtClean="0"/>
              <a:t>SAMME.R</a:t>
            </a:r>
            <a:r>
              <a:rPr lang="zh-CN" altLang="en-US" dirty="0" smtClean="0"/>
              <a:t>来提高分类效果。</a:t>
            </a:r>
            <a:endParaRPr lang="zh-CN" altLang="en-US" dirty="0"/>
          </a:p>
        </p:txBody>
      </p:sp>
      <p:sp>
        <p:nvSpPr>
          <p:cNvPr id="3" name="标题 2"/>
          <p:cNvSpPr>
            <a:spLocks noGrp="1"/>
          </p:cNvSpPr>
          <p:nvPr>
            <p:ph type="title"/>
          </p:nvPr>
        </p:nvSpPr>
        <p:spPr/>
        <p:txBody>
          <a:bodyPr/>
          <a:lstStyle/>
          <a:p>
            <a:r>
              <a:rPr lang="zh-CN" altLang="en-US" dirty="0"/>
              <a:t>适应性提升法（</a:t>
            </a:r>
            <a:r>
              <a:rPr lang="en-US" altLang="zh-CN" dirty="0" err="1"/>
              <a:t>AdaBoost</a:t>
            </a:r>
            <a:r>
              <a:rPr lang="zh-CN" altLang="en-US" dirty="0"/>
              <a:t>）</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5868" y="2012950"/>
            <a:ext cx="4984727" cy="3409950"/>
          </a:xfrm>
          <a:prstGeom prst="rect">
            <a:avLst/>
          </a:prstGeom>
        </p:spPr>
      </p:pic>
      <p:sp>
        <p:nvSpPr>
          <p:cNvPr id="4" name="文本框 3"/>
          <p:cNvSpPr txBox="1"/>
          <p:nvPr/>
        </p:nvSpPr>
        <p:spPr>
          <a:xfrm>
            <a:off x="423545" y="4073525"/>
            <a:ext cx="6096000" cy="368300"/>
          </a:xfrm>
          <a:prstGeom prst="rect">
            <a:avLst/>
          </a:prstGeom>
          <a:noFill/>
        </p:spPr>
        <p:txBody>
          <a:bodyPr wrap="square" rtlCol="0" anchor="t">
            <a:spAutoFit/>
          </a:bodyPr>
          <a:p>
            <a:r>
              <a:rPr lang="zh-CN" altLang="en-US"/>
              <a:t>from sklearn.ensemble import AdaBoostClassifier</a:t>
            </a:r>
            <a:endParaRPr lang="zh-CN" altLang="en-US"/>
          </a:p>
        </p:txBody>
      </p:sp>
      <p:sp>
        <p:nvSpPr>
          <p:cNvPr id="5" name="文本框 4"/>
          <p:cNvSpPr txBox="1"/>
          <p:nvPr/>
        </p:nvSpPr>
        <p:spPr>
          <a:xfrm>
            <a:off x="494030" y="5347335"/>
            <a:ext cx="11203305" cy="922020"/>
          </a:xfrm>
          <a:prstGeom prst="rect">
            <a:avLst/>
          </a:prstGeom>
          <a:noFill/>
        </p:spPr>
        <p:txBody>
          <a:bodyPr wrap="square" rtlCol="0" anchor="t">
            <a:spAutoFit/>
          </a:bodyPr>
          <a:p>
            <a:r>
              <a:rPr lang="zh-CN" altLang="en-US" sz="1800">
                <a:latin typeface="Times New Roman" panose="02020603050405020304" pitchFamily="18" charset="0"/>
                <a:cs typeface="Times New Roman" panose="02020603050405020304" pitchFamily="18" charset="0"/>
              </a:rPr>
              <a:t>SAMME </a:t>
            </a:r>
            <a:r>
              <a:rPr lang="zh-CN" altLang="en-US" sz="1800"/>
              <a:t>是</a:t>
            </a:r>
            <a:r>
              <a:rPr lang="zh-CN" altLang="en-US" sz="1800">
                <a:latin typeface="Times New Roman" panose="02020603050405020304" pitchFamily="18" charset="0"/>
                <a:cs typeface="Times New Roman" panose="02020603050405020304" pitchFamily="18" charset="0"/>
              </a:rPr>
              <a:t> AdaBoost </a:t>
            </a:r>
            <a:r>
              <a:rPr lang="zh-CN" altLang="en-US" sz="1800"/>
              <a:t>的一种多分类扩展算法，它在每一轮迭代中对样本权重进行调整，使得错误分类的样本权重增加，正确分类的样本权重减小。</a:t>
            </a:r>
            <a:r>
              <a:rPr lang="zh-CN" altLang="en-US" sz="1800">
                <a:latin typeface="Times New Roman" panose="02020603050405020304" pitchFamily="18" charset="0"/>
                <a:cs typeface="Times New Roman" panose="02020603050405020304" pitchFamily="18" charset="0"/>
              </a:rPr>
              <a:t>SAMME</a:t>
            </a:r>
            <a:r>
              <a:rPr lang="zh-CN" altLang="en-US" sz="1800"/>
              <a:t> 的加权方法仅基于每个基学习器的预测结果，而不依赖于预测的概率值。</a:t>
            </a:r>
            <a:r>
              <a:rPr lang="zh-CN" altLang="en-US" sz="1800">
                <a:latin typeface="Times New Roman" panose="02020603050405020304" pitchFamily="18" charset="0"/>
                <a:cs typeface="Times New Roman" panose="02020603050405020304" pitchFamily="18" charset="0"/>
              </a:rPr>
              <a:t>SAMME.R</a:t>
            </a:r>
            <a:r>
              <a:rPr lang="zh-CN" altLang="en-US" sz="1800"/>
              <a:t> 是</a:t>
            </a:r>
            <a:r>
              <a:rPr lang="zh-CN" altLang="en-US" sz="1800">
                <a:latin typeface="Times New Roman" panose="02020603050405020304" pitchFamily="18" charset="0"/>
                <a:cs typeface="Times New Roman" panose="02020603050405020304" pitchFamily="18" charset="0"/>
              </a:rPr>
              <a:t> SAMME </a:t>
            </a:r>
            <a:r>
              <a:rPr lang="zh-CN" altLang="en-US" sz="1800"/>
              <a:t>的概率版本扩展，它依赖于预测的概率值。</a:t>
            </a:r>
            <a:endParaRPr lang="zh-CN" altLang="en-US" sz="18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19" y="1225550"/>
            <a:ext cx="11107601" cy="4885649"/>
          </a:xfrm>
        </p:spPr>
        <p:txBody>
          <a:bodyPr/>
          <a:lstStyle/>
          <a:p>
            <a:r>
              <a:rPr lang="zh-CN" altLang="en-US" dirty="0" smtClean="0"/>
              <a:t>下图是模拟</a:t>
            </a:r>
            <a:r>
              <a:rPr lang="en-US" altLang="zh-CN" dirty="0" err="1"/>
              <a:t>AdaBoost</a:t>
            </a:r>
            <a:r>
              <a:rPr lang="en-US" altLang="zh-CN" dirty="0"/>
              <a:t> </a:t>
            </a:r>
            <a:r>
              <a:rPr lang="zh-CN" altLang="en-US" dirty="0" smtClean="0"/>
              <a:t>给数据赋权值的</a:t>
            </a:r>
            <a:r>
              <a:rPr lang="en-US" altLang="zh-CN" dirty="0" smtClean="0"/>
              <a:t>SVM</a:t>
            </a:r>
            <a:r>
              <a:rPr lang="zh-CN" altLang="en-US" dirty="0" smtClean="0"/>
              <a:t>学习过程：</a:t>
            </a:r>
            <a:endParaRPr lang="en-US" altLang="zh-CN" dirty="0" smtClean="0"/>
          </a:p>
          <a:p>
            <a:pPr lvl="1"/>
            <a:r>
              <a:rPr lang="zh-CN" altLang="en-US" dirty="0"/>
              <a:t>从左图中的决策边界的变化可以看出：第</a:t>
            </a:r>
            <a:r>
              <a:rPr lang="en-US" altLang="zh-CN" dirty="0"/>
              <a:t>1</a:t>
            </a:r>
            <a:r>
              <a:rPr lang="zh-CN" altLang="en-US" dirty="0"/>
              <a:t>个分类器（标号</a:t>
            </a:r>
            <a:r>
              <a:rPr lang="en-US" altLang="zh-CN" dirty="0"/>
              <a:t>1</a:t>
            </a:r>
            <a:r>
              <a:rPr lang="zh-CN" altLang="en-US" dirty="0"/>
              <a:t>）误分类了很多实例，所以它们的权重被提升了。第</a:t>
            </a:r>
            <a:r>
              <a:rPr lang="en-US" altLang="zh-CN" dirty="0"/>
              <a:t>2</a:t>
            </a:r>
            <a:r>
              <a:rPr lang="zh-CN" altLang="en-US" dirty="0"/>
              <a:t>个分类器因此对这些误分类的实例分类效果更好，以此类推。另外，左图和右图的区别在于学习率超参数</a:t>
            </a:r>
            <a:r>
              <a:rPr lang="en-US" altLang="zh-CN" dirty="0" err="1"/>
              <a:t>learning_rate</a:t>
            </a:r>
            <a:r>
              <a:rPr lang="zh-CN" altLang="en-US" dirty="0"/>
              <a:t>，该参数</a:t>
            </a:r>
            <a:r>
              <a:rPr lang="zh-CN" altLang="en-US"/>
              <a:t>控制</a:t>
            </a:r>
            <a:r>
              <a:rPr lang="zh-CN" altLang="en-US" smtClean="0"/>
              <a:t>每次权重改变</a:t>
            </a:r>
            <a:r>
              <a:rPr lang="zh-CN" altLang="en-US" dirty="0"/>
              <a:t>的大小，和梯度下降非常</a:t>
            </a:r>
            <a:r>
              <a:rPr lang="zh-CN" altLang="en-US" dirty="0" smtClean="0"/>
              <a:t>类似。</a:t>
            </a:r>
            <a:endParaRPr lang="en-US" altLang="zh-CN" dirty="0" smtClean="0"/>
          </a:p>
        </p:txBody>
      </p:sp>
      <p:sp>
        <p:nvSpPr>
          <p:cNvPr id="3" name="标题 2"/>
          <p:cNvSpPr>
            <a:spLocks noGrp="1"/>
          </p:cNvSpPr>
          <p:nvPr>
            <p:ph type="title"/>
          </p:nvPr>
        </p:nvSpPr>
        <p:spPr/>
        <p:txBody>
          <a:bodyPr/>
          <a:lstStyle/>
          <a:p>
            <a:r>
              <a:rPr lang="zh-CN" altLang="en-US" dirty="0"/>
              <a:t>适应性提升法（</a:t>
            </a:r>
            <a:r>
              <a:rPr lang="en-US" altLang="zh-CN" dirty="0" err="1"/>
              <a:t>AdaBoost</a:t>
            </a:r>
            <a:r>
              <a:rPr lang="zh-CN" altLang="en-US" dirty="0"/>
              <a:t>）</a:t>
            </a:r>
            <a:endParaRPr lang="zh-CN" altLang="en-US"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08100" y="2854419"/>
            <a:ext cx="9673040" cy="3517469"/>
          </a:xfrm>
          <a:prstGeom prst="rect">
            <a:avLst/>
          </a:prstGeom>
        </p:spPr>
      </p:pic>
      <p:sp>
        <p:nvSpPr>
          <p:cNvPr id="4" name="文本框 3"/>
          <p:cNvSpPr txBox="1"/>
          <p:nvPr/>
        </p:nvSpPr>
        <p:spPr>
          <a:xfrm>
            <a:off x="4179570" y="6158865"/>
            <a:ext cx="6660515" cy="368300"/>
          </a:xfrm>
          <a:prstGeom prst="rect">
            <a:avLst/>
          </a:prstGeom>
          <a:noFill/>
        </p:spPr>
        <p:txBody>
          <a:bodyPr wrap="square" rtlCol="0">
            <a:spAutoFit/>
          </a:bodyPr>
          <a:p>
            <a:r>
              <a:rPr lang="zh-CN" altLang="en-US" b="1">
                <a:solidFill>
                  <a:srgbClr val="FF0000"/>
                </a:solidFill>
                <a:latin typeface="楷体" panose="02010609060101010101" charset="-122"/>
                <a:ea typeface="楷体" panose="02010609060101010101" charset="-122"/>
              </a:rPr>
              <a:t>完成实训二、集成学习方法（2.3 自适应提升法 </a:t>
            </a:r>
            <a:r>
              <a:rPr lang="zh-CN" altLang="en-US" b="1">
                <a:solidFill>
                  <a:srgbClr val="FF0000"/>
                </a:solidFill>
                <a:latin typeface="Times New Roman" panose="02020603050405020304" pitchFamily="18" charset="0"/>
                <a:ea typeface="楷体" panose="02010609060101010101" charset="-122"/>
                <a:cs typeface="Times New Roman" panose="02020603050405020304" pitchFamily="18" charset="0"/>
              </a:rPr>
              <a:t>AdaBoost</a:t>
            </a:r>
            <a:r>
              <a:rPr lang="zh-CN" altLang="en-US" b="1">
                <a:solidFill>
                  <a:srgbClr val="FF0000"/>
                </a:solidFill>
                <a:latin typeface="楷体" panose="02010609060101010101" charset="-122"/>
                <a:ea typeface="楷体" panose="02010609060101010101" charset="-122"/>
              </a:rPr>
              <a:t>）</a:t>
            </a:r>
            <a:endParaRPr lang="zh-CN" altLang="en-US" b="1">
              <a:solidFill>
                <a:srgbClr val="FF0000"/>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820" y="1741968"/>
            <a:ext cx="5588674" cy="4369231"/>
          </a:xfrm>
        </p:spPr>
        <p:txBody>
          <a:bodyPr/>
          <a:lstStyle/>
          <a:p>
            <a:r>
              <a:rPr lang="zh-CN" altLang="en-US" dirty="0" smtClean="0"/>
              <a:t>问题：</a:t>
            </a:r>
            <a:endParaRPr lang="en-US" altLang="zh-CN" dirty="0" smtClean="0"/>
          </a:p>
          <a:p>
            <a:pPr lvl="1"/>
            <a:r>
              <a:rPr lang="zh-CN" altLang="en-US" dirty="0"/>
              <a:t>什么是集成学习？</a:t>
            </a:r>
            <a:endParaRPr lang="en-US" altLang="zh-CN" dirty="0"/>
          </a:p>
          <a:p>
            <a:pPr lvl="1"/>
            <a:r>
              <a:rPr lang="zh-CN" altLang="en-US" dirty="0"/>
              <a:t>集成学习有什么好处？</a:t>
            </a:r>
            <a:endParaRPr lang="en-US" altLang="zh-CN" dirty="0"/>
          </a:p>
          <a:p>
            <a:pPr lvl="1"/>
            <a:r>
              <a:rPr lang="zh-CN" altLang="en-US" dirty="0"/>
              <a:t>什么是硬投票和软投票？</a:t>
            </a:r>
            <a:endParaRPr lang="en-US" altLang="zh-CN" dirty="0"/>
          </a:p>
          <a:p>
            <a:pPr lvl="1"/>
            <a:r>
              <a:rPr lang="zh-CN" altLang="en-US" dirty="0"/>
              <a:t>影响集成学习效果的因素都有哪些？</a:t>
            </a:r>
            <a:endParaRPr lang="en-US" altLang="zh-CN" dirty="0"/>
          </a:p>
          <a:p>
            <a:pPr lvl="1"/>
            <a:r>
              <a:rPr lang="zh-CN" altLang="en-US" dirty="0"/>
              <a:t>打包算法主要从哪个角度进行集成？</a:t>
            </a:r>
            <a:endParaRPr lang="en-US" altLang="zh-CN" dirty="0"/>
          </a:p>
          <a:p>
            <a:pPr lvl="1"/>
            <a:r>
              <a:rPr lang="zh-CN" altLang="en-US" dirty="0"/>
              <a:t>随机森林是什么算法的集成？</a:t>
            </a:r>
            <a:endParaRPr lang="en-US" altLang="zh-CN" dirty="0"/>
          </a:p>
          <a:p>
            <a:pPr lvl="1"/>
            <a:r>
              <a:rPr lang="en-US" altLang="zh-CN" dirty="0" err="1"/>
              <a:t>Sklearn</a:t>
            </a:r>
            <a:r>
              <a:rPr lang="zh-CN" altLang="en-US" dirty="0"/>
              <a:t>下可以使用哪些函数实现随机森林集成算法</a:t>
            </a:r>
            <a:r>
              <a:rPr lang="zh-CN" altLang="en-US" dirty="0" smtClean="0"/>
              <a:t>？</a:t>
            </a:r>
            <a:endParaRPr lang="en-US" altLang="zh-CN" dirty="0" smtClean="0"/>
          </a:p>
        </p:txBody>
      </p:sp>
      <p:sp>
        <p:nvSpPr>
          <p:cNvPr id="3" name="标题 2"/>
          <p:cNvSpPr>
            <a:spLocks noGrp="1"/>
          </p:cNvSpPr>
          <p:nvPr>
            <p:ph type="title"/>
          </p:nvPr>
        </p:nvSpPr>
        <p:spPr/>
        <p:txBody>
          <a:bodyPr/>
          <a:lstStyle/>
          <a:p>
            <a:r>
              <a:rPr lang="zh-CN" altLang="en-US" dirty="0" smtClean="0"/>
              <a:t>作业</a:t>
            </a:r>
            <a:endParaRPr lang="zh-CN" altLang="en-US" dirty="0"/>
          </a:p>
        </p:txBody>
      </p:sp>
      <p:sp>
        <p:nvSpPr>
          <p:cNvPr id="4" name="内容占位符 3"/>
          <p:cNvSpPr>
            <a:spLocks noGrp="1"/>
          </p:cNvSpPr>
          <p:nvPr>
            <p:ph idx="10"/>
          </p:nvPr>
        </p:nvSpPr>
        <p:spPr/>
        <p:txBody>
          <a:bodyPr/>
          <a:lstStyle/>
          <a:p>
            <a:r>
              <a:rPr lang="zh-CN" altLang="en-US" smtClean="0"/>
              <a:t>回答如下问题并完成如下案例，</a:t>
            </a:r>
            <a:r>
              <a:rPr lang="zh-CN" altLang="en-US" dirty="0" smtClean="0"/>
              <a:t>上传结果到学习通</a:t>
            </a:r>
            <a:r>
              <a:rPr lang="zh-CN" altLang="en-US" dirty="0" smtClean="0"/>
              <a:t>。</a:t>
            </a:r>
            <a:endParaRPr lang="zh-CN" altLang="en-US" dirty="0"/>
          </a:p>
        </p:txBody>
      </p:sp>
      <p:sp>
        <p:nvSpPr>
          <p:cNvPr id="5" name="内容占位符 1"/>
          <p:cNvSpPr txBox="1"/>
          <p:nvPr/>
        </p:nvSpPr>
        <p:spPr bwMode="auto">
          <a:xfrm>
            <a:off x="6106462" y="1741967"/>
            <a:ext cx="5588674" cy="436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2585" indent="-362585" algn="l" rtl="0" eaLnBrk="0" fontAlgn="base" hangingPunct="0">
              <a:lnSpc>
                <a:spcPct val="150000"/>
              </a:lnSpc>
              <a:spcBef>
                <a:spcPts val="1000"/>
              </a:spcBef>
              <a:spcAft>
                <a:spcPct val="0"/>
              </a:spcAft>
              <a:buClr>
                <a:srgbClr val="032089"/>
              </a:buClr>
              <a:buFont typeface="Wingdings" panose="05000000000000000000" pitchFamily="2" charset="2"/>
              <a:buChar char="Ø"/>
              <a:defRPr sz="1800" b="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algn="l" rtl="0" eaLnBrk="0" fontAlgn="base" hangingPunct="0">
              <a:lnSpc>
                <a:spcPct val="130000"/>
              </a:lnSpc>
              <a:spcBef>
                <a:spcPts val="500"/>
              </a:spcBef>
              <a:spcAft>
                <a:spcPct val="0"/>
              </a:spcAft>
              <a:buClr>
                <a:srgbClr val="032089"/>
              </a:buClr>
              <a:buFont typeface="Arial" panose="020B0604020202020204" pitchFamily="34" charset="0"/>
              <a:buChar char="•"/>
              <a:defRPr sz="18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905"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905" b="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905" b="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代码：</a:t>
            </a:r>
            <a:endParaRPr lang="en-US" altLang="zh-CN" dirty="0" smtClean="0"/>
          </a:p>
          <a:p>
            <a:pPr lvl="1"/>
            <a:r>
              <a:rPr lang="zh-CN" altLang="en-US" dirty="0"/>
              <a:t>读取</a:t>
            </a:r>
            <a:r>
              <a:rPr lang="en-US" altLang="zh-CN" dirty="0"/>
              <a:t>Mnist</a:t>
            </a:r>
            <a:r>
              <a:rPr lang="zh-CN" altLang="en-US" dirty="0"/>
              <a:t>数据集，完成如下</a:t>
            </a:r>
            <a:r>
              <a:rPr lang="zh-CN" altLang="en-US" dirty="0" smtClean="0"/>
              <a:t>操作：</a:t>
            </a:r>
            <a:endParaRPr lang="en-US" altLang="zh-CN" dirty="0" smtClean="0"/>
          </a:p>
          <a:p>
            <a:pPr lvl="1"/>
            <a:r>
              <a:rPr lang="zh-CN" altLang="en-US" dirty="0" smtClean="0"/>
              <a:t>对数据集做预处理（比如：筛选特征，缺失值处理，</a:t>
            </a:r>
            <a:r>
              <a:rPr lang="en-US" altLang="zh-CN" dirty="0" smtClean="0"/>
              <a:t>one-hot encoding</a:t>
            </a:r>
            <a:r>
              <a:rPr lang="zh-CN" altLang="en-US" dirty="0" smtClean="0"/>
              <a:t>，标准化处理和数据划分等）</a:t>
            </a:r>
            <a:endParaRPr lang="en-US" altLang="zh-CN" dirty="0" smtClean="0"/>
          </a:p>
          <a:p>
            <a:pPr lvl="1"/>
            <a:r>
              <a:rPr lang="zh-CN" altLang="en-US" dirty="0" smtClean="0"/>
              <a:t>训练决策树模型，并绘制</a:t>
            </a:r>
            <a:r>
              <a:rPr lang="en-US" altLang="zh-CN" dirty="0" smtClean="0"/>
              <a:t>ROC</a:t>
            </a:r>
            <a:r>
              <a:rPr lang="zh-CN" altLang="en-US" dirty="0" smtClean="0"/>
              <a:t>曲线评价模型。</a:t>
            </a:r>
            <a:endParaRPr lang="en-US" altLang="zh-CN" dirty="0" smtClean="0"/>
          </a:p>
          <a:p>
            <a:pPr lvl="1"/>
            <a:r>
              <a:rPr lang="zh-CN" altLang="en-US" dirty="0" smtClean="0"/>
              <a:t>训练随机森林模型，并绘制</a:t>
            </a:r>
            <a:r>
              <a:rPr lang="en-US" altLang="zh-CN" dirty="0" smtClean="0"/>
              <a:t>ROC</a:t>
            </a:r>
            <a:r>
              <a:rPr lang="zh-CN" altLang="en-US" dirty="0" smtClean="0"/>
              <a:t>曲线评价模型。（两个模型的</a:t>
            </a:r>
            <a:r>
              <a:rPr lang="en-US" altLang="zh-CN" dirty="0" smtClean="0"/>
              <a:t>ROC</a:t>
            </a:r>
            <a:r>
              <a:rPr lang="zh-CN" altLang="en-US" dirty="0" smtClean="0"/>
              <a:t>曲线绘制到一张图里）</a:t>
            </a:r>
            <a:endParaRPr lang="en-US" altLang="zh-CN" dirty="0" smtClean="0"/>
          </a:p>
          <a:p>
            <a:endParaRPr lang="en-US" altLang="zh-CN" sz="16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7960" y="1132840"/>
            <a:ext cx="11957050" cy="5104765"/>
          </a:xfrm>
        </p:spPr>
        <p:txBody>
          <a:bodyPr/>
          <a:lstStyle/>
          <a:p>
            <a:r>
              <a:rPr lang="zh-CN" altLang="en-US" dirty="0" smtClean="0"/>
              <a:t>什么是集成学习？</a:t>
            </a:r>
            <a:endParaRPr lang="zh-CN" altLang="en-US" dirty="0" smtClean="0"/>
          </a:p>
          <a:p>
            <a:pPr marL="0" indent="0">
              <a:buNone/>
            </a:pPr>
            <a:r>
              <a:rPr lang="zh-CN" altLang="en-US" dirty="0" smtClean="0"/>
              <a:t>答：集成学习（Ensemble Learning）是一种机器学习技术，通过结合多个学习器（通常称为基学习器或弱学习器）来提高模型的整体表现。集成学习的核心思想是“集体智慧”，即多个模型组合可以弥补单个模型的不足，使得最终的预测结果更加准确和稳定。集成学习的常见方法包括 Bagging（如随机森林）、Boosting（如 AdaBoost、XGBoost）、Stacking 等。</a:t>
            </a:r>
            <a:endParaRPr lang="zh-CN" altLang="en-US" dirty="0" smtClean="0"/>
          </a:p>
          <a:p>
            <a:r>
              <a:rPr lang="zh-CN" altLang="en-US" dirty="0">
                <a:sym typeface="+mn-ea"/>
              </a:rPr>
              <a:t>集成学习有什么好处？</a:t>
            </a:r>
            <a:endParaRPr lang="zh-CN" altLang="en-US" dirty="0">
              <a:sym typeface="+mn-ea"/>
            </a:endParaRPr>
          </a:p>
          <a:p>
            <a:pPr marL="0" indent="0">
              <a:buNone/>
            </a:pPr>
            <a:r>
              <a:rPr lang="en-US" altLang="zh-CN" dirty="0">
                <a:sym typeface="+mn-ea"/>
              </a:rPr>
              <a:t>      </a:t>
            </a:r>
            <a:r>
              <a:rPr lang="zh-CN" altLang="en-US" dirty="0">
                <a:sym typeface="+mn-ea"/>
              </a:rPr>
              <a:t>提高精度：集成多个模型可以减少单个模型的误差，通常比单个模型更精确。</a:t>
            </a:r>
            <a:endParaRPr lang="zh-CN" altLang="en-US" dirty="0">
              <a:sym typeface="+mn-ea"/>
            </a:endParaRPr>
          </a:p>
          <a:p>
            <a:pPr marL="0" indent="0">
              <a:buNone/>
            </a:pPr>
            <a:r>
              <a:rPr lang="en-US" altLang="zh-CN" dirty="0">
                <a:sym typeface="+mn-ea"/>
              </a:rPr>
              <a:t>      </a:t>
            </a:r>
            <a:r>
              <a:rPr lang="zh-CN" altLang="en-US" dirty="0">
                <a:sym typeface="+mn-ea"/>
              </a:rPr>
              <a:t>减少过拟合：通过多模型的集成，减少单个模型可能出现的过拟合问题，提高模型的泛化能力。</a:t>
            </a:r>
            <a:endParaRPr lang="zh-CN" altLang="en-US" dirty="0">
              <a:sym typeface="+mn-ea"/>
            </a:endParaRPr>
          </a:p>
          <a:p>
            <a:pPr marL="0" indent="0">
              <a:buNone/>
            </a:pPr>
            <a:r>
              <a:rPr lang="en-US" altLang="zh-CN" dirty="0">
                <a:sym typeface="+mn-ea"/>
              </a:rPr>
              <a:t>      </a:t>
            </a:r>
            <a:r>
              <a:rPr lang="zh-CN" altLang="en-US" dirty="0">
                <a:sym typeface="+mn-ea"/>
              </a:rPr>
              <a:t>降低方差：像 Bagging（例如随机森林）这种方法，可以通过减少方差使模型更加稳健。</a:t>
            </a:r>
            <a:endParaRPr lang="zh-CN" altLang="en-US" dirty="0">
              <a:sym typeface="+mn-ea"/>
            </a:endParaRPr>
          </a:p>
          <a:p>
            <a:pPr marL="0" indent="0">
              <a:buNone/>
            </a:pPr>
            <a:r>
              <a:rPr lang="en-US" altLang="zh-CN" dirty="0">
                <a:sym typeface="+mn-ea"/>
              </a:rPr>
              <a:t>      </a:t>
            </a:r>
            <a:r>
              <a:rPr lang="zh-CN" altLang="en-US" dirty="0">
                <a:sym typeface="+mn-ea"/>
              </a:rPr>
              <a:t>增强稳定性：多个模型的组合使得集成学习的模型更加稳定，尤其在数据中存在噪声或异常值时表现更为显著。</a:t>
            </a:r>
            <a:endParaRPr lang="en-US" altLang="zh-CN" dirty="0" smtClean="0"/>
          </a:p>
        </p:txBody>
      </p:sp>
      <p:sp>
        <p:nvSpPr>
          <p:cNvPr id="3" name="标题 2"/>
          <p:cNvSpPr>
            <a:spLocks noGrp="1"/>
          </p:cNvSpPr>
          <p:nvPr>
            <p:ph type="title"/>
          </p:nvPr>
        </p:nvSpPr>
        <p:spPr/>
        <p:txBody>
          <a:bodyPr/>
          <a:lstStyle/>
          <a:p>
            <a:r>
              <a:rPr lang="zh-CN" altLang="en-US" dirty="0" smtClean="0"/>
              <a:t>参考答案</a:t>
            </a:r>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545" y="1132840"/>
            <a:ext cx="11715750" cy="5159375"/>
          </a:xfrm>
        </p:spPr>
        <p:txBody>
          <a:bodyPr/>
          <a:lstStyle/>
          <a:p>
            <a:r>
              <a:rPr lang="zh-CN" altLang="en-US" dirty="0">
                <a:sym typeface="+mn-ea"/>
              </a:rPr>
              <a:t>什么是硬投票和软投票？</a:t>
            </a:r>
            <a:endParaRPr lang="zh-CN" altLang="en-US" dirty="0">
              <a:sym typeface="+mn-ea"/>
            </a:endParaRPr>
          </a:p>
          <a:p>
            <a:pPr marL="0" indent="0">
              <a:buNone/>
            </a:pPr>
            <a:r>
              <a:rPr lang="en-US" altLang="zh-CN" dirty="0">
                <a:sym typeface="+mn-ea"/>
              </a:rPr>
              <a:t>      </a:t>
            </a:r>
            <a:r>
              <a:rPr lang="zh-CN" altLang="en-US" dirty="0">
                <a:sym typeface="+mn-ea"/>
              </a:rPr>
              <a:t>硬投票（Hard Voting）：每个基学习器输出一个类别，最终的预测结果由多个学习器投票最多的类别决定。简单来说就是“少数服从多数”。</a:t>
            </a:r>
            <a:endParaRPr lang="zh-CN" altLang="en-US" dirty="0">
              <a:sym typeface="+mn-ea"/>
            </a:endParaRPr>
          </a:p>
          <a:p>
            <a:pPr marL="0" indent="0">
              <a:buNone/>
            </a:pPr>
            <a:r>
              <a:rPr lang="zh-CN" altLang="en-US" dirty="0">
                <a:sym typeface="+mn-ea"/>
              </a:rPr>
              <a:t> </a:t>
            </a:r>
            <a:r>
              <a:rPr lang="en-US" altLang="zh-CN" dirty="0">
                <a:sym typeface="+mn-ea"/>
              </a:rPr>
              <a:t>     软投票（Soft Voting）：每个基学习器输出类别的概率，最终的预测结果通过将各类别的概率值求和并取最大概率的类别决定。软投票方法利用了模型对某一类别的置信度信息。</a:t>
            </a:r>
            <a:endParaRPr lang="en-US" altLang="zh-CN" dirty="0">
              <a:sym typeface="+mn-ea"/>
            </a:endParaRPr>
          </a:p>
          <a:p>
            <a:r>
              <a:rPr lang="zh-CN" altLang="en-US" dirty="0">
                <a:sym typeface="+mn-ea"/>
              </a:rPr>
              <a:t>影响集成学习效果的因素都有哪些？</a:t>
            </a:r>
            <a:endParaRPr lang="zh-CN" altLang="en-US" dirty="0">
              <a:sym typeface="+mn-ea"/>
            </a:endParaRPr>
          </a:p>
          <a:p>
            <a:pPr marL="0" indent="0">
              <a:buNone/>
            </a:pPr>
            <a:r>
              <a:rPr lang="en-US" altLang="zh-CN" dirty="0">
                <a:sym typeface="+mn-ea"/>
              </a:rPr>
              <a:t> </a:t>
            </a:r>
            <a:r>
              <a:rPr lang="en-US" altLang="zh-CN" sz="1200" dirty="0">
                <a:sym typeface="+mn-ea"/>
              </a:rPr>
              <a:t>      </a:t>
            </a:r>
            <a:r>
              <a:rPr lang="zh-CN" altLang="en-US" sz="1200" dirty="0">
                <a:sym typeface="+mn-ea"/>
              </a:rPr>
              <a:t>基学习器的多样性：模型多样性是提高集成效果的关键，不同类型或结构的基学习器能捕捉到数据中的不同模式。</a:t>
            </a:r>
            <a:endParaRPr lang="zh-CN" altLang="en-US" sz="1200" dirty="0">
              <a:sym typeface="+mn-ea"/>
            </a:endParaRPr>
          </a:p>
          <a:p>
            <a:pPr marL="0" indent="0">
              <a:buNone/>
            </a:pPr>
            <a:r>
              <a:rPr lang="en-US" altLang="zh-CN" sz="1200" dirty="0">
                <a:sym typeface="+mn-ea"/>
              </a:rPr>
              <a:t>       </a:t>
            </a:r>
            <a:r>
              <a:rPr lang="zh-CN" altLang="en-US" sz="1200" dirty="0">
                <a:sym typeface="+mn-ea"/>
              </a:rPr>
              <a:t>基学习器的数量：一般来说，基学习器数量越多，集成效果越好，但也有可能出现模型过度复杂、计算成本增加等问题。</a:t>
            </a:r>
            <a:endParaRPr lang="zh-CN" altLang="en-US" sz="1200" dirty="0">
              <a:sym typeface="+mn-ea"/>
            </a:endParaRPr>
          </a:p>
          <a:p>
            <a:pPr marL="0" indent="0">
              <a:buNone/>
            </a:pPr>
            <a:r>
              <a:rPr lang="en-US" altLang="zh-CN" sz="1200" dirty="0">
                <a:sym typeface="+mn-ea"/>
              </a:rPr>
              <a:t>       </a:t>
            </a:r>
            <a:r>
              <a:rPr lang="zh-CN" altLang="en-US" sz="1200" dirty="0">
                <a:sym typeface="+mn-ea"/>
              </a:rPr>
              <a:t>样本抽样方式：如 Bagging 中的有放回抽样和 Boosting 中的加权抽样方式，都会影响最终模型效果。</a:t>
            </a:r>
            <a:endParaRPr lang="zh-CN" altLang="en-US" sz="1200" dirty="0">
              <a:sym typeface="+mn-ea"/>
            </a:endParaRPr>
          </a:p>
          <a:p>
            <a:pPr marL="0" indent="0">
              <a:buNone/>
            </a:pPr>
            <a:r>
              <a:rPr lang="en-US" altLang="zh-CN" sz="1200" dirty="0">
                <a:sym typeface="+mn-ea"/>
              </a:rPr>
              <a:t>       </a:t>
            </a:r>
            <a:r>
              <a:rPr lang="zh-CN" altLang="en-US" sz="1200" dirty="0">
                <a:sym typeface="+mn-ea"/>
              </a:rPr>
              <a:t>基学习器的质量：虽然集成学习可以通过多个基学习器的组合提升整体表现，但基学习器的准确性还是基础，质量过低的学习器会影响效果。</a:t>
            </a:r>
            <a:endParaRPr lang="zh-CN" altLang="en-US" sz="1200" dirty="0">
              <a:sym typeface="+mn-ea"/>
            </a:endParaRPr>
          </a:p>
          <a:p>
            <a:pPr marL="0" indent="0">
              <a:buNone/>
            </a:pPr>
            <a:r>
              <a:rPr lang="en-US" altLang="zh-CN" sz="1200" dirty="0">
                <a:sym typeface="+mn-ea"/>
              </a:rPr>
              <a:t>       </a:t>
            </a:r>
            <a:r>
              <a:rPr lang="zh-CN" altLang="en-US" sz="1200" dirty="0">
                <a:sym typeface="+mn-ea"/>
              </a:rPr>
              <a:t>投票策略：硬投票和软投票的选择对结果有一定影响，一般来说软投票效果更好，因为考虑了概率置信度。</a:t>
            </a:r>
            <a:endParaRPr lang="en-US" altLang="zh-CN" dirty="0" smtClean="0"/>
          </a:p>
        </p:txBody>
      </p:sp>
      <p:sp>
        <p:nvSpPr>
          <p:cNvPr id="3" name="标题 2"/>
          <p:cNvSpPr>
            <a:spLocks noGrp="1"/>
          </p:cNvSpPr>
          <p:nvPr>
            <p:ph type="title"/>
          </p:nvPr>
        </p:nvSpPr>
        <p:spPr/>
        <p:txBody>
          <a:bodyPr/>
          <a:lstStyle/>
          <a:p>
            <a:r>
              <a:rPr lang="zh-CN" altLang="en-US" dirty="0" smtClean="0"/>
              <a:t>参考答案</a:t>
            </a:r>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3545" y="1132840"/>
            <a:ext cx="11715750" cy="4369435"/>
          </a:xfrm>
        </p:spPr>
        <p:txBody>
          <a:bodyPr/>
          <a:lstStyle/>
          <a:p>
            <a:r>
              <a:rPr lang="zh-CN" altLang="en-US" dirty="0">
                <a:sym typeface="+mn-ea"/>
              </a:rPr>
              <a:t>打包算法主要从哪个角度进行集成？</a:t>
            </a:r>
            <a:endParaRPr lang="zh-CN" altLang="en-US" dirty="0">
              <a:sym typeface="+mn-ea"/>
            </a:endParaRPr>
          </a:p>
          <a:p>
            <a:pPr marL="0" indent="0">
              <a:buNone/>
            </a:pPr>
            <a:r>
              <a:rPr lang="en-US" altLang="zh-CN" dirty="0">
                <a:sym typeface="+mn-ea"/>
              </a:rPr>
              <a:t>      </a:t>
            </a:r>
            <a:r>
              <a:rPr lang="zh-CN" altLang="en-US" dirty="0">
                <a:sym typeface="+mn-ea"/>
              </a:rPr>
              <a:t>打包算法（Bagging）主要从降低模型的方差角度进行集成。它通过对数据集进行有放回的随机采样，生成多个训练子集，然后对每个子集训练一个基学习器（通常是决策树）。多个学习器的预测结果通过投票（分类）或平均（回归）来得到最终结果。Bagging 通过这种方式来减少方差，提升模型的稳定性和泛化能力。</a:t>
            </a:r>
            <a:endParaRPr lang="zh-CN" altLang="en-US" dirty="0">
              <a:sym typeface="+mn-ea"/>
            </a:endParaRPr>
          </a:p>
          <a:p>
            <a:r>
              <a:rPr lang="zh-CN" altLang="en-US" dirty="0">
                <a:sym typeface="+mn-ea"/>
              </a:rPr>
              <a:t>随机森林是什么算法的集成？</a:t>
            </a:r>
            <a:endParaRPr lang="zh-CN" altLang="en-US" dirty="0">
              <a:sym typeface="+mn-ea"/>
            </a:endParaRPr>
          </a:p>
          <a:p>
            <a:pPr marL="0" indent="0">
              <a:buNone/>
            </a:pPr>
            <a:r>
              <a:rPr lang="en-US" altLang="zh-CN" dirty="0">
                <a:sym typeface="+mn-ea"/>
              </a:rPr>
              <a:t>      随机森林（Random Forest）是决策树（Decision Tree）的集成。它利用 Bagging 的思想，通过生成多个随机子数据集并训练多棵决策树来组成一个“森林”。在训练每棵树时，随机森林不仅对样本进行了有放回的抽样，还在特征选择上引入了随机性（在每次分裂节点时随机选择一部分特征），从而增强了模型的多样性和泛化能力。</a:t>
            </a:r>
            <a:endParaRPr lang="en-US" altLang="zh-CN" dirty="0">
              <a:sym typeface="+mn-ea"/>
            </a:endParaRPr>
          </a:p>
          <a:p>
            <a:r>
              <a:rPr lang="en-US" altLang="zh-CN" dirty="0" smtClean="0"/>
              <a:t>Sklearn下可以使用哪些函数实现随机森林集成算法？</a:t>
            </a:r>
            <a:endParaRPr lang="en-US" altLang="zh-CN" dirty="0" smtClean="0"/>
          </a:p>
          <a:p>
            <a:pPr marL="0" indent="0">
              <a:buNone/>
            </a:pPr>
            <a:r>
              <a:rPr lang="en-US" altLang="zh-CN" sz="1000" dirty="0" smtClean="0"/>
              <a:t>RandomForestClassifier：用于分类问题的随机森林算法。 RandomForestRegressor：用于回归问题的随机森林算法。 BaggingClassifier 和 BaggingRegressor：这两个函数也可以用于自定义的基学习器（如决策树）组合成 Bagging 类型的集成模型，类似于随机森林的机制。 ExtraTreesClassifier 和 ExtraTreesRegressor：这是另一种随机森林的变种，称为极限随机树。与随机森林类似，但在每个分裂节点处进一步随机选择分裂点，使模型更“极端”，通常可以提高速度。</a:t>
            </a:r>
            <a:endParaRPr lang="en-US" altLang="zh-CN" sz="1000" dirty="0" smtClean="0"/>
          </a:p>
        </p:txBody>
      </p:sp>
      <p:sp>
        <p:nvSpPr>
          <p:cNvPr id="3" name="标题 2"/>
          <p:cNvSpPr>
            <a:spLocks noGrp="1"/>
          </p:cNvSpPr>
          <p:nvPr>
            <p:ph type="title"/>
          </p:nvPr>
        </p:nvSpPr>
        <p:spPr/>
        <p:txBody>
          <a:bodyPr/>
          <a:lstStyle/>
          <a:p>
            <a:r>
              <a:rPr lang="zh-CN" altLang="en-US" dirty="0" smtClean="0"/>
              <a:t>参考答案</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扩展内容：梯度提升法（</a:t>
            </a:r>
            <a:r>
              <a:rPr lang="en-US" altLang="zh-CN" dirty="0"/>
              <a:t>Gradient Boosting</a:t>
            </a:r>
            <a:r>
              <a:rPr lang="zh-CN" altLang="en-US" dirty="0"/>
              <a:t>）</a:t>
            </a:r>
            <a:endParaRPr lang="zh-CN" altLang="en-US" dirty="0"/>
          </a:p>
        </p:txBody>
      </p:sp>
      <p:sp>
        <p:nvSpPr>
          <p:cNvPr id="4" name="内容占位符 1"/>
          <p:cNvSpPr txBox="1"/>
          <p:nvPr/>
        </p:nvSpPr>
        <p:spPr bwMode="auto">
          <a:xfrm>
            <a:off x="542925" y="1114424"/>
            <a:ext cx="10896600" cy="208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2585" indent="-362585" algn="l" rtl="0" eaLnBrk="0" fontAlgn="base" hangingPunct="0">
              <a:lnSpc>
                <a:spcPct val="150000"/>
              </a:lnSpc>
              <a:spcBef>
                <a:spcPct val="20000"/>
              </a:spcBef>
              <a:spcAft>
                <a:spcPct val="0"/>
              </a:spcAft>
              <a:buClr>
                <a:srgbClr val="032089"/>
              </a:buClr>
              <a:buFont typeface="Wingdings" panose="05000000000000000000" pitchFamily="2" charset="2"/>
              <a:buChar char="Ø"/>
              <a:defRPr kumimoji="1" sz="1800" b="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lnSpc>
                <a:spcPct val="130000"/>
              </a:lnSpc>
              <a:spcBef>
                <a:spcPct val="20000"/>
              </a:spcBef>
              <a:spcAft>
                <a:spcPct val="0"/>
              </a:spcAft>
              <a:buClr>
                <a:srgbClr val="032089"/>
              </a:buClr>
              <a:buFont typeface="Wingdings" panose="05000000000000000000" pitchFamily="2" charset="2"/>
              <a:buChar char="l"/>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indent="0">
              <a:lnSpc>
                <a:spcPct val="125000"/>
              </a:lnSpc>
              <a:spcBef>
                <a:spcPts val="0"/>
              </a:spcBef>
              <a:buNone/>
            </a:pPr>
            <a:r>
              <a:rPr lang="zh-CN" altLang="en-US" sz="2200" kern="0" dirty="0">
                <a:latin typeface="方正粗金陵简体" panose="02000000000000000000" pitchFamily="2" charset="-122"/>
                <a:ea typeface="方正粗金陵简体" panose="02000000000000000000" pitchFamily="2" charset="-122"/>
              </a:rPr>
              <a:t>另一个非常著名的提升算法是梯度提升。与 </a:t>
            </a:r>
            <a:r>
              <a:rPr lang="en-US" altLang="zh-CN" sz="2200" kern="0" dirty="0">
                <a:latin typeface="方正粗金陵简体" panose="02000000000000000000" pitchFamily="2" charset="-122"/>
                <a:ea typeface="方正粗金陵简体" panose="02000000000000000000" pitchFamily="2" charset="-122"/>
              </a:rPr>
              <a:t>Adaboost </a:t>
            </a:r>
            <a:r>
              <a:rPr lang="zh-CN" altLang="en-US" sz="2200" kern="0" dirty="0">
                <a:latin typeface="方正粗金陵简体" panose="02000000000000000000" pitchFamily="2" charset="-122"/>
                <a:ea typeface="方正粗金陵简体" panose="02000000000000000000" pitchFamily="2" charset="-122"/>
              </a:rPr>
              <a:t>一样，梯度提升也是逐步在集成中添加分类器，每一个分类器都修正之前的分类结果。然而，它并不像 </a:t>
            </a:r>
            <a:r>
              <a:rPr lang="en-US" altLang="zh-CN" sz="2200" kern="0" dirty="0">
                <a:latin typeface="方正粗金陵简体" panose="02000000000000000000" pitchFamily="2" charset="-122"/>
                <a:ea typeface="方正粗金陵简体" panose="02000000000000000000" pitchFamily="2" charset="-122"/>
              </a:rPr>
              <a:t>Adaboost </a:t>
            </a:r>
            <a:r>
              <a:rPr lang="zh-CN" altLang="en-US" sz="2200" kern="0" dirty="0">
                <a:latin typeface="方正粗金陵简体" panose="02000000000000000000" pitchFamily="2" charset="-122"/>
                <a:ea typeface="方正粗金陵简体" panose="02000000000000000000" pitchFamily="2" charset="-122"/>
              </a:rPr>
              <a:t>那样每一次迭代都更改实例的权重，而是让新的分类器去拟合前面分类器预测的</a:t>
            </a:r>
            <a:r>
              <a:rPr lang="zh-CN" altLang="en-US" sz="2200" kern="0" dirty="0">
                <a:solidFill>
                  <a:srgbClr val="FF0000"/>
                </a:solidFill>
                <a:latin typeface="方正粗金陵简体" panose="02000000000000000000" pitchFamily="2" charset="-122"/>
                <a:ea typeface="方正粗金陵简体" panose="02000000000000000000" pitchFamily="2" charset="-122"/>
              </a:rPr>
              <a:t>残差 </a:t>
            </a:r>
            <a:r>
              <a:rPr lang="zh-CN" altLang="en-US" sz="2200" kern="0" dirty="0">
                <a:latin typeface="方正粗金陵简体" panose="02000000000000000000" pitchFamily="2" charset="-122"/>
                <a:ea typeface="方正粗金陵简体" panose="02000000000000000000" pitchFamily="2" charset="-122"/>
              </a:rPr>
              <a:t>。</a:t>
            </a:r>
            <a:endParaRPr lang="zh-CN" altLang="en-US" sz="2200" kern="0" dirty="0">
              <a:latin typeface="方正粗金陵简体" panose="02000000000000000000" pitchFamily="2" charset="-122"/>
              <a:ea typeface="方正粗金陵简体" panose="02000000000000000000" pitchFamily="2" charset="-122"/>
            </a:endParaRPr>
          </a:p>
        </p:txBody>
      </p:sp>
      <p:pic>
        <p:nvPicPr>
          <p:cNvPr id="5" name="图片 4"/>
          <p:cNvPicPr>
            <a:picLocks noChangeAspect="1"/>
          </p:cNvPicPr>
          <p:nvPr/>
        </p:nvPicPr>
        <p:blipFill>
          <a:blip r:embed="rId1"/>
          <a:stretch>
            <a:fillRect/>
          </a:stretch>
        </p:blipFill>
        <p:spPr>
          <a:xfrm>
            <a:off x="2889168" y="2530448"/>
            <a:ext cx="5189223" cy="1660551"/>
          </a:xfrm>
          <a:prstGeom prst="rect">
            <a:avLst/>
          </a:prstGeom>
        </p:spPr>
      </p:pic>
      <p:pic>
        <p:nvPicPr>
          <p:cNvPr id="6" name="图片 5"/>
          <p:cNvPicPr>
            <a:picLocks noChangeAspect="1"/>
          </p:cNvPicPr>
          <p:nvPr/>
        </p:nvPicPr>
        <p:blipFill>
          <a:blip r:embed="rId2"/>
          <a:stretch>
            <a:fillRect/>
          </a:stretch>
        </p:blipFill>
        <p:spPr>
          <a:xfrm>
            <a:off x="2881475" y="4290981"/>
            <a:ext cx="5189224" cy="649922"/>
          </a:xfrm>
          <a:prstGeom prst="rect">
            <a:avLst/>
          </a:prstGeom>
        </p:spPr>
      </p:pic>
      <p:pic>
        <p:nvPicPr>
          <p:cNvPr id="7" name="图片 6"/>
          <p:cNvPicPr>
            <a:picLocks noChangeAspect="1"/>
          </p:cNvPicPr>
          <p:nvPr/>
        </p:nvPicPr>
        <p:blipFill>
          <a:blip r:embed="rId3"/>
          <a:stretch>
            <a:fillRect/>
          </a:stretch>
        </p:blipFill>
        <p:spPr>
          <a:xfrm>
            <a:off x="2896860" y="5040885"/>
            <a:ext cx="5181531" cy="623419"/>
          </a:xfrm>
          <a:prstGeom prst="rect">
            <a:avLst/>
          </a:prstGeom>
        </p:spPr>
      </p:pic>
      <p:sp>
        <p:nvSpPr>
          <p:cNvPr id="9" name="Line 7"/>
          <p:cNvSpPr>
            <a:spLocks noChangeShapeType="1"/>
          </p:cNvSpPr>
          <p:nvPr/>
        </p:nvSpPr>
        <p:spPr bwMode="auto">
          <a:xfrm flipV="1">
            <a:off x="7943849" y="4705350"/>
            <a:ext cx="403589" cy="66675"/>
          </a:xfrm>
          <a:prstGeom prst="line">
            <a:avLst/>
          </a:prstGeom>
          <a:noFill/>
          <a:ln w="6350">
            <a:solidFill>
              <a:schemeClr val="tx1"/>
            </a:solidFill>
            <a:round/>
            <a:head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3" name="Text Box 8"/>
          <p:cNvSpPr txBox="1">
            <a:spLocks noChangeArrowheads="1"/>
          </p:cNvSpPr>
          <p:nvPr/>
        </p:nvSpPr>
        <p:spPr bwMode="auto">
          <a:xfrm>
            <a:off x="8390138" y="4529468"/>
            <a:ext cx="3533511" cy="584775"/>
          </a:xfrm>
          <a:prstGeom prst="rect">
            <a:avLst/>
          </a:prstGeom>
          <a:solidFill>
            <a:srgbClr val="F0F7F7"/>
          </a:solidFill>
          <a:ln w="22225">
            <a:solidFill>
              <a:schemeClr val="tx1"/>
            </a:solidFill>
            <a:miter lim="800000"/>
          </a:ln>
        </p:spPr>
        <p:txBody>
          <a:bodyPr wrap="square">
            <a:spAutoFit/>
          </a:bodyPr>
          <a:lstStyle>
            <a:lvl1pPr>
              <a:spcAft>
                <a:spcPts val="1600"/>
              </a:spcAft>
              <a:defRPr sz="1400" b="1">
                <a:solidFill>
                  <a:schemeClr val="tx1"/>
                </a:solidFill>
                <a:latin typeface="Lucida Console" panose="020B0609040504020204" pitchFamily="49" charset="0"/>
              </a:defRPr>
            </a:lvl1pPr>
            <a:lvl2pPr marL="742950" indent="-285750">
              <a:spcBef>
                <a:spcPct val="20000"/>
              </a:spcBef>
              <a:defRPr sz="1600">
                <a:solidFill>
                  <a:schemeClr val="tx1"/>
                </a:solidFill>
                <a:latin typeface="Times New Roman" panose="02020603050405020304" pitchFamily="18" charset="0"/>
              </a:defRPr>
            </a:lvl2pPr>
            <a:lvl3pPr marL="1143000" indent="-228600">
              <a:spcBef>
                <a:spcPct val="20000"/>
              </a:spcBef>
              <a:defRPr sz="2000" b="1" i="1">
                <a:solidFill>
                  <a:schemeClr val="tx1"/>
                </a:solidFill>
                <a:latin typeface="Times New Roman" panose="02020603050405020304" pitchFamily="18" charset="0"/>
              </a:defRPr>
            </a:lvl3pPr>
            <a:lvl4pPr marL="1600200" indent="-228600">
              <a:spcBef>
                <a:spcPct val="20000"/>
              </a:spcBef>
              <a:defRPr sz="2000" b="1" i="1">
                <a:solidFill>
                  <a:schemeClr val="tx1"/>
                </a:solidFill>
                <a:latin typeface="Times New Roman" panose="02020603050405020304" pitchFamily="18" charset="0"/>
              </a:defRPr>
            </a:lvl4pPr>
            <a:lvl5pPr marL="2057400" indent="-228600">
              <a:spcBef>
                <a:spcPct val="20000"/>
              </a:spcBef>
              <a:defRPr sz="2000" b="1" i="1">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2000" b="1" i="1">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2000" b="1" i="1">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2000" b="1" i="1">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2000" b="1" i="1">
                <a:solidFill>
                  <a:schemeClr val="tx1"/>
                </a:solidFill>
                <a:latin typeface="Times New Roman" panose="02020603050405020304" pitchFamily="18" charset="0"/>
              </a:defRPr>
            </a:lvl9pPr>
          </a:lstStyle>
          <a:p>
            <a:pPr eaLnBrk="1" hangingPunct="1">
              <a:spcAft>
                <a:spcPct val="25000"/>
              </a:spcAft>
              <a:buClr>
                <a:schemeClr val="tx1"/>
              </a:buClr>
              <a:buFont typeface="Times New Roman" panose="02020603050405020304" pitchFamily="18" charset="0"/>
              <a:buNone/>
            </a:pPr>
            <a:r>
              <a:rPr lang="zh-CN" altLang="en-US" sz="1600" b="0" dirty="0">
                <a:latin typeface="方正粗金陵简体" panose="02000000000000000000" pitchFamily="2" charset="-122"/>
                <a:ea typeface="方正粗金陵简体" panose="02000000000000000000" pitchFamily="2" charset="-122"/>
              </a:rPr>
              <a:t>新的分类器学习上一个分类器和正确值的差</a:t>
            </a:r>
            <a:endParaRPr lang="en-US" altLang="zh-CN" sz="1600" b="0" dirty="0">
              <a:latin typeface="方正粗金陵简体" panose="02000000000000000000" pitchFamily="2" charset="-122"/>
              <a:ea typeface="方正粗金陵简体" panose="02000000000000000000" pitchFamily="2" charset="-122"/>
            </a:endParaRPr>
          </a:p>
        </p:txBody>
      </p:sp>
      <p:sp>
        <p:nvSpPr>
          <p:cNvPr id="14" name="Line 7"/>
          <p:cNvSpPr>
            <a:spLocks noChangeShapeType="1"/>
          </p:cNvSpPr>
          <p:nvPr/>
        </p:nvSpPr>
        <p:spPr bwMode="auto">
          <a:xfrm flipV="1">
            <a:off x="7897415" y="5250391"/>
            <a:ext cx="450023" cy="271537"/>
          </a:xfrm>
          <a:prstGeom prst="line">
            <a:avLst/>
          </a:prstGeom>
          <a:noFill/>
          <a:ln w="6350">
            <a:solidFill>
              <a:schemeClr val="tx1"/>
            </a:solidFill>
            <a:round/>
            <a:head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pic>
        <p:nvPicPr>
          <p:cNvPr id="15" name="图片 14"/>
          <p:cNvPicPr>
            <a:picLocks noChangeAspect="1"/>
          </p:cNvPicPr>
          <p:nvPr/>
        </p:nvPicPr>
        <p:blipFill>
          <a:blip r:embed="rId4"/>
          <a:stretch>
            <a:fillRect/>
          </a:stretch>
        </p:blipFill>
        <p:spPr>
          <a:xfrm>
            <a:off x="2896860" y="5764285"/>
            <a:ext cx="5173839" cy="6713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扩展内容：</a:t>
            </a:r>
            <a:r>
              <a:rPr lang="zh-CN" altLang="en-US" dirty="0"/>
              <a:t>梯度提升法（</a:t>
            </a:r>
            <a:r>
              <a:rPr lang="en-US" altLang="zh-CN" dirty="0"/>
              <a:t>Gradient Boosting</a:t>
            </a:r>
            <a:r>
              <a:rPr lang="zh-CN" altLang="en-US" dirty="0"/>
              <a:t>）</a:t>
            </a:r>
            <a:endParaRPr lang="zh-CN" altLang="en-US" dirty="0"/>
          </a:p>
        </p:txBody>
      </p:sp>
      <p:sp>
        <p:nvSpPr>
          <p:cNvPr id="4" name="内容占位符 1"/>
          <p:cNvSpPr txBox="1"/>
          <p:nvPr/>
        </p:nvSpPr>
        <p:spPr bwMode="auto">
          <a:xfrm>
            <a:off x="533400" y="1033924"/>
            <a:ext cx="10896600" cy="447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2585" indent="-362585" algn="l" rtl="0" eaLnBrk="0" fontAlgn="base" hangingPunct="0">
              <a:lnSpc>
                <a:spcPct val="150000"/>
              </a:lnSpc>
              <a:spcBef>
                <a:spcPct val="20000"/>
              </a:spcBef>
              <a:spcAft>
                <a:spcPct val="0"/>
              </a:spcAft>
              <a:buClr>
                <a:srgbClr val="032089"/>
              </a:buClr>
              <a:buFont typeface="Wingdings" panose="05000000000000000000" pitchFamily="2" charset="2"/>
              <a:buChar char="Ø"/>
              <a:defRPr kumimoji="1" sz="1800" b="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lnSpc>
                <a:spcPct val="130000"/>
              </a:lnSpc>
              <a:spcBef>
                <a:spcPct val="20000"/>
              </a:spcBef>
              <a:spcAft>
                <a:spcPct val="0"/>
              </a:spcAft>
              <a:buClr>
                <a:srgbClr val="032089"/>
              </a:buClr>
              <a:buFont typeface="Wingdings" panose="05000000000000000000" pitchFamily="2" charset="2"/>
              <a:buChar char="l"/>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indent="0">
              <a:lnSpc>
                <a:spcPct val="125000"/>
              </a:lnSpc>
              <a:spcBef>
                <a:spcPts val="0"/>
              </a:spcBef>
              <a:buNone/>
            </a:pPr>
            <a:r>
              <a:rPr lang="zh-CN" altLang="en-US" sz="2200" kern="0" dirty="0">
                <a:latin typeface="方正粗金陵简体" panose="02000000000000000000" pitchFamily="2" charset="-122"/>
                <a:ea typeface="方正粗金陵简体" panose="02000000000000000000" pitchFamily="2" charset="-122"/>
              </a:rPr>
              <a:t>如图，展示了拟合残差的过程。</a:t>
            </a:r>
            <a:endParaRPr lang="zh-CN" altLang="en-US" sz="2200" kern="0" dirty="0">
              <a:latin typeface="方正粗金陵简体" panose="02000000000000000000" pitchFamily="2" charset="-122"/>
              <a:ea typeface="方正粗金陵简体" panose="02000000000000000000" pitchFamily="2"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9424" y="1481600"/>
            <a:ext cx="4879683" cy="49368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92205" y="3427569"/>
            <a:ext cx="10133863" cy="1044588"/>
          </a:xfrm>
          <a:prstGeom prst="rect">
            <a:avLst/>
          </a:prstGeom>
        </p:spPr>
      </p:pic>
      <p:sp>
        <p:nvSpPr>
          <p:cNvPr id="3" name="标题 2"/>
          <p:cNvSpPr>
            <a:spLocks noGrp="1"/>
          </p:cNvSpPr>
          <p:nvPr>
            <p:ph type="title"/>
          </p:nvPr>
        </p:nvSpPr>
        <p:spPr/>
        <p:txBody>
          <a:bodyPr/>
          <a:lstStyle/>
          <a:p>
            <a:r>
              <a:rPr lang="zh-CN" altLang="en-US" dirty="0">
                <a:sym typeface="+mn-ea"/>
              </a:rPr>
              <a:t>扩展内容：</a:t>
            </a:r>
            <a:r>
              <a:rPr lang="zh-CN" altLang="en-US" dirty="0"/>
              <a:t>梯度提升法（</a:t>
            </a:r>
            <a:r>
              <a:rPr lang="en-US" altLang="zh-CN" dirty="0"/>
              <a:t>Gradient Boosting</a:t>
            </a:r>
            <a:r>
              <a:rPr lang="zh-CN" altLang="en-US" dirty="0"/>
              <a:t>）</a:t>
            </a:r>
            <a:endParaRPr lang="zh-CN" altLang="en-US" dirty="0"/>
          </a:p>
        </p:txBody>
      </p:sp>
      <p:sp>
        <p:nvSpPr>
          <p:cNvPr id="4" name="内容占位符 1"/>
          <p:cNvSpPr txBox="1"/>
          <p:nvPr/>
        </p:nvSpPr>
        <p:spPr bwMode="auto">
          <a:xfrm>
            <a:off x="892205" y="1114424"/>
            <a:ext cx="10407589" cy="208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2585" indent="-362585" algn="l" rtl="0" eaLnBrk="0" fontAlgn="base" hangingPunct="0">
              <a:lnSpc>
                <a:spcPct val="150000"/>
              </a:lnSpc>
              <a:spcBef>
                <a:spcPct val="20000"/>
              </a:spcBef>
              <a:spcAft>
                <a:spcPct val="0"/>
              </a:spcAft>
              <a:buClr>
                <a:srgbClr val="032089"/>
              </a:buClr>
              <a:buFont typeface="Wingdings" panose="05000000000000000000" pitchFamily="2" charset="2"/>
              <a:buChar char="Ø"/>
              <a:defRPr kumimoji="1" sz="1800" b="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lnSpc>
                <a:spcPct val="130000"/>
              </a:lnSpc>
              <a:spcBef>
                <a:spcPct val="20000"/>
              </a:spcBef>
              <a:spcAft>
                <a:spcPct val="0"/>
              </a:spcAft>
              <a:buClr>
                <a:srgbClr val="032089"/>
              </a:buClr>
              <a:buFont typeface="Wingdings" panose="05000000000000000000" pitchFamily="2" charset="2"/>
              <a:buChar char="l"/>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indent="0">
              <a:lnSpc>
                <a:spcPct val="125000"/>
              </a:lnSpc>
              <a:spcBef>
                <a:spcPts val="0"/>
              </a:spcBef>
              <a:buNone/>
            </a:pPr>
            <a:r>
              <a:rPr lang="zh-CN" altLang="en-US" sz="2200" kern="0" dirty="0">
                <a:latin typeface="方正粗金陵简体" panose="02000000000000000000" pitchFamily="2" charset="-122"/>
                <a:ea typeface="方正粗金陵简体" panose="02000000000000000000" pitchFamily="2" charset="-122"/>
              </a:rPr>
              <a:t>我们可以使用 </a:t>
            </a:r>
            <a:r>
              <a:rPr lang="en-US" altLang="zh-CN" sz="2200" kern="0" dirty="0" err="1">
                <a:latin typeface="方正粗金陵简体" panose="02000000000000000000" pitchFamily="2" charset="-122"/>
                <a:ea typeface="方正粗金陵简体" panose="02000000000000000000" pitchFamily="2" charset="-122"/>
              </a:rPr>
              <a:t>sklean</a:t>
            </a:r>
            <a:r>
              <a:rPr lang="en-US" altLang="zh-CN" sz="2200" kern="0" dirty="0">
                <a:latin typeface="方正粗金陵简体" panose="02000000000000000000" pitchFamily="2" charset="-122"/>
                <a:ea typeface="方正粗金陵简体" panose="02000000000000000000" pitchFamily="2" charset="-122"/>
              </a:rPr>
              <a:t> </a:t>
            </a:r>
            <a:r>
              <a:rPr lang="zh-CN" altLang="en-US" sz="2200" kern="0" dirty="0">
                <a:latin typeface="方正粗金陵简体" panose="02000000000000000000" pitchFamily="2" charset="-122"/>
                <a:ea typeface="方正粗金陵简体" panose="02000000000000000000" pitchFamily="2" charset="-122"/>
              </a:rPr>
              <a:t>中的</a:t>
            </a:r>
            <a:r>
              <a:rPr lang="en-US" altLang="zh-CN" sz="2200" kern="0" dirty="0" err="1">
                <a:latin typeface="方正粗金陵简体" panose="02000000000000000000" pitchFamily="2" charset="-122"/>
                <a:ea typeface="方正粗金陵简体" panose="02000000000000000000" pitchFamily="2" charset="-122"/>
              </a:rPr>
              <a:t>GradientBoostingRegressor</a:t>
            </a:r>
            <a:r>
              <a:rPr lang="zh-CN" altLang="en-US" sz="2200" kern="0" dirty="0">
                <a:latin typeface="方正粗金陵简体" panose="02000000000000000000" pitchFamily="2" charset="-122"/>
                <a:ea typeface="方正粗金陵简体" panose="02000000000000000000" pitchFamily="2" charset="-122"/>
              </a:rPr>
              <a:t>来训练 </a:t>
            </a:r>
            <a:r>
              <a:rPr lang="en-US" altLang="zh-CN" sz="2200" kern="0" dirty="0">
                <a:latin typeface="方正粗金陵简体" panose="02000000000000000000" pitchFamily="2" charset="-122"/>
                <a:ea typeface="方正粗金陵简体" panose="02000000000000000000" pitchFamily="2" charset="-122"/>
              </a:rPr>
              <a:t>GBRT </a:t>
            </a:r>
            <a:r>
              <a:rPr lang="zh-CN" altLang="en-US" sz="2200" kern="0" dirty="0">
                <a:latin typeface="方正粗金陵简体" panose="02000000000000000000" pitchFamily="2" charset="-122"/>
                <a:ea typeface="方正粗金陵简体" panose="02000000000000000000" pitchFamily="2" charset="-122"/>
              </a:rPr>
              <a:t>集成。与</a:t>
            </a:r>
            <a:r>
              <a:rPr lang="en-US" altLang="zh-CN" sz="2200" kern="0" dirty="0" err="1">
                <a:latin typeface="方正粗金陵简体" panose="02000000000000000000" pitchFamily="2" charset="-122"/>
                <a:ea typeface="方正粗金陵简体" panose="02000000000000000000" pitchFamily="2" charset="-122"/>
              </a:rPr>
              <a:t>RandomForestClassifier</a:t>
            </a:r>
            <a:r>
              <a:rPr lang="zh-CN" altLang="en-US" sz="2200" kern="0" dirty="0">
                <a:latin typeface="方正粗金陵简体" panose="02000000000000000000" pitchFamily="2" charset="-122"/>
                <a:ea typeface="方正粗金陵简体" panose="02000000000000000000" pitchFamily="2" charset="-122"/>
              </a:rPr>
              <a:t>相似，它也有超参数去控制决策树的生长（例如</a:t>
            </a:r>
            <a:r>
              <a:rPr lang="en-US" altLang="zh-CN" sz="2200" kern="0" dirty="0" err="1">
                <a:latin typeface="方正粗金陵简体" panose="02000000000000000000" pitchFamily="2" charset="-122"/>
                <a:ea typeface="方正粗金陵简体" panose="02000000000000000000" pitchFamily="2" charset="-122"/>
              </a:rPr>
              <a:t>max_depth</a:t>
            </a:r>
            <a:r>
              <a:rPr lang="zh-CN" altLang="en-US" sz="2200" kern="0" dirty="0">
                <a:latin typeface="方正粗金陵简体" panose="02000000000000000000" pitchFamily="2" charset="-122"/>
                <a:ea typeface="方正粗金陵简体" panose="02000000000000000000" pitchFamily="2" charset="-122"/>
              </a:rPr>
              <a:t>，</a:t>
            </a:r>
            <a:r>
              <a:rPr lang="en-US" altLang="zh-CN" sz="2200" kern="0" dirty="0" err="1">
                <a:latin typeface="方正粗金陵简体" panose="02000000000000000000" pitchFamily="2" charset="-122"/>
                <a:ea typeface="方正粗金陵简体" panose="02000000000000000000" pitchFamily="2" charset="-122"/>
              </a:rPr>
              <a:t>min_samples_leaf</a:t>
            </a:r>
            <a:r>
              <a:rPr lang="zh-CN" altLang="en-US" sz="2200" kern="0" dirty="0">
                <a:latin typeface="方正粗金陵简体" panose="02000000000000000000" pitchFamily="2" charset="-122"/>
                <a:ea typeface="方正粗金陵简体" panose="02000000000000000000" pitchFamily="2" charset="-122"/>
              </a:rPr>
              <a:t>等等），也有超参数去控制集成训练，例如基分类器的数量（</a:t>
            </a:r>
            <a:r>
              <a:rPr lang="en-US" altLang="zh-CN" sz="2200" kern="0" dirty="0" err="1">
                <a:latin typeface="方正粗金陵简体" panose="02000000000000000000" pitchFamily="2" charset="-122"/>
                <a:ea typeface="方正粗金陵简体" panose="02000000000000000000" pitchFamily="2" charset="-122"/>
              </a:rPr>
              <a:t>n_estimators</a:t>
            </a:r>
            <a:r>
              <a:rPr lang="zh-CN" altLang="en-US" sz="2200" kern="0" dirty="0">
                <a:latin typeface="方正粗金陵简体" panose="02000000000000000000" pitchFamily="2" charset="-122"/>
                <a:ea typeface="方正粗金陵简体" panose="02000000000000000000" pitchFamily="2" charset="-122"/>
              </a:rPr>
              <a:t>）。接下来的代码创建了与之前相同的集成：</a:t>
            </a:r>
            <a:endParaRPr lang="zh-CN" altLang="en-US" sz="2200" kern="0" dirty="0">
              <a:latin typeface="方正粗金陵简体" panose="02000000000000000000" pitchFamily="2" charset="-122"/>
              <a:ea typeface="方正粗金陵简体" panose="02000000000000000000"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扩展内容：</a:t>
            </a:r>
            <a:r>
              <a:rPr lang="zh-CN" altLang="en-US" dirty="0"/>
              <a:t>梯度提升法（</a:t>
            </a:r>
            <a:r>
              <a:rPr lang="en-US" altLang="zh-CN" dirty="0"/>
              <a:t>Gradient Boosting</a:t>
            </a:r>
            <a:r>
              <a:rPr lang="zh-CN" altLang="en-US" dirty="0"/>
              <a:t>）</a:t>
            </a:r>
            <a:endParaRPr lang="zh-CN" altLang="en-US" dirty="0"/>
          </a:p>
        </p:txBody>
      </p:sp>
      <p:sp>
        <p:nvSpPr>
          <p:cNvPr id="11" name="内容占位符 1"/>
          <p:cNvSpPr txBox="1"/>
          <p:nvPr/>
        </p:nvSpPr>
        <p:spPr bwMode="auto">
          <a:xfrm>
            <a:off x="739803" y="1114424"/>
            <a:ext cx="10407589" cy="180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2585" indent="-362585" algn="l" rtl="0" eaLnBrk="0" fontAlgn="base" hangingPunct="0">
              <a:lnSpc>
                <a:spcPct val="150000"/>
              </a:lnSpc>
              <a:spcBef>
                <a:spcPct val="20000"/>
              </a:spcBef>
              <a:spcAft>
                <a:spcPct val="0"/>
              </a:spcAft>
              <a:buClr>
                <a:srgbClr val="032089"/>
              </a:buClr>
              <a:buFont typeface="Wingdings" panose="05000000000000000000" pitchFamily="2" charset="2"/>
              <a:buChar char="Ø"/>
              <a:defRPr kumimoji="1" sz="1800" b="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lnSpc>
                <a:spcPct val="130000"/>
              </a:lnSpc>
              <a:spcBef>
                <a:spcPct val="20000"/>
              </a:spcBef>
              <a:spcAft>
                <a:spcPct val="0"/>
              </a:spcAft>
              <a:buClr>
                <a:srgbClr val="032089"/>
              </a:buClr>
              <a:buFont typeface="Wingdings" panose="05000000000000000000" pitchFamily="2" charset="2"/>
              <a:buChar char="l"/>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indent="0">
              <a:lnSpc>
                <a:spcPct val="125000"/>
              </a:lnSpc>
              <a:spcBef>
                <a:spcPts val="0"/>
              </a:spcBef>
              <a:buNone/>
            </a:pPr>
            <a:r>
              <a:rPr lang="zh-CN" altLang="en-US" sz="2000" kern="0" dirty="0">
                <a:latin typeface="方正粗金陵简体" panose="02000000000000000000" pitchFamily="2" charset="-122"/>
                <a:ea typeface="方正粗金陵简体" panose="02000000000000000000" pitchFamily="2" charset="-122"/>
              </a:rPr>
              <a:t>超参数</a:t>
            </a:r>
            <a:r>
              <a:rPr lang="en-US" altLang="zh-CN" sz="2000" kern="0" dirty="0" err="1">
                <a:latin typeface="方正粗金陵简体" panose="02000000000000000000" pitchFamily="2" charset="-122"/>
                <a:ea typeface="方正粗金陵简体" panose="02000000000000000000" pitchFamily="2" charset="-122"/>
              </a:rPr>
              <a:t>learning_rate</a:t>
            </a:r>
            <a:r>
              <a:rPr lang="zh-CN" altLang="en-US" sz="2000" kern="0" dirty="0">
                <a:latin typeface="方正粗金陵简体" panose="02000000000000000000" pitchFamily="2" charset="-122"/>
                <a:ea typeface="方正粗金陵简体" panose="02000000000000000000" pitchFamily="2" charset="-122"/>
              </a:rPr>
              <a:t>确立了每个树的贡献。如果你把它设置为一个很小的树，例如 </a:t>
            </a:r>
            <a:r>
              <a:rPr lang="en-US" altLang="zh-CN" sz="2000" kern="0" dirty="0">
                <a:latin typeface="方正粗金陵简体" panose="02000000000000000000" pitchFamily="2" charset="-122"/>
                <a:ea typeface="方正粗金陵简体" panose="02000000000000000000" pitchFamily="2" charset="-122"/>
              </a:rPr>
              <a:t>0.1</a:t>
            </a:r>
            <a:r>
              <a:rPr lang="zh-CN" altLang="en-US" sz="2000" kern="0" dirty="0">
                <a:latin typeface="方正粗金陵简体" panose="02000000000000000000" pitchFamily="2" charset="-122"/>
                <a:ea typeface="方正粗金陵简体" panose="02000000000000000000" pitchFamily="2" charset="-122"/>
              </a:rPr>
              <a:t>，在集成中就需要更多的树去拟合训练集，但预测的泛化效果通常更好。这个正则化技术叫做收缩</a:t>
            </a:r>
            <a:r>
              <a:rPr lang="en-US" altLang="zh-CN" sz="2000" kern="0" dirty="0">
                <a:latin typeface="方正粗金陵简体" panose="02000000000000000000" pitchFamily="2" charset="-122"/>
                <a:ea typeface="方正粗金陵简体" panose="02000000000000000000" pitchFamily="2" charset="-122"/>
              </a:rPr>
              <a:t>(shrinkage)</a:t>
            </a:r>
            <a:r>
              <a:rPr lang="zh-CN" altLang="en-US" sz="2000" kern="0" dirty="0">
                <a:latin typeface="方正粗金陵简体" panose="02000000000000000000" pitchFamily="2" charset="-122"/>
                <a:ea typeface="方正粗金陵简体" panose="02000000000000000000" pitchFamily="2" charset="-122"/>
              </a:rPr>
              <a:t> 。</a:t>
            </a:r>
            <a:endParaRPr lang="zh-CN" altLang="en-US" sz="2000" kern="0" dirty="0">
              <a:latin typeface="方正粗金陵简体" panose="02000000000000000000" pitchFamily="2" charset="-122"/>
              <a:ea typeface="方正粗金陵简体" panose="02000000000000000000" pitchFamily="2" charset="-122"/>
            </a:endParaRPr>
          </a:p>
          <a:p>
            <a:pPr marL="0" indent="0">
              <a:lnSpc>
                <a:spcPct val="125000"/>
              </a:lnSpc>
              <a:spcBef>
                <a:spcPts val="0"/>
              </a:spcBef>
              <a:buNone/>
            </a:pPr>
            <a:endParaRPr lang="zh-CN" altLang="en-US" sz="2000" kern="0" dirty="0">
              <a:latin typeface="方正粗金陵简体" panose="02000000000000000000" pitchFamily="2" charset="-122"/>
              <a:ea typeface="方正粗金陵简体" panose="02000000000000000000" pitchFamily="2"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0664" y="2390777"/>
            <a:ext cx="9841224" cy="351472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2600325" y="5991225"/>
            <a:ext cx="2314575" cy="400110"/>
          </a:xfrm>
          <a:prstGeom prst="rect">
            <a:avLst/>
          </a:prstGeom>
          <a:noFill/>
        </p:spPr>
        <p:txBody>
          <a:bodyPr wrap="square" rtlCol="0">
            <a:spAutoFit/>
          </a:bodyPr>
          <a:lstStyle/>
          <a:p>
            <a:r>
              <a:rPr kumimoji="1" lang="zh-CN" altLang="en-US" sz="2000" kern="0" dirty="0">
                <a:latin typeface="方正粗金陵简体" panose="02000000000000000000" pitchFamily="2" charset="-122"/>
                <a:ea typeface="方正粗金陵简体" panose="02000000000000000000" pitchFamily="2" charset="-122"/>
                <a:cs typeface="Times New Roman" panose="02020603050405020304" pitchFamily="18" charset="0"/>
              </a:rPr>
              <a:t>欠拟合</a:t>
            </a:r>
            <a:endParaRPr kumimoji="1" lang="zh-CN" altLang="en-US" sz="2000" kern="0" dirty="0">
              <a:latin typeface="方正粗金陵简体" panose="02000000000000000000" pitchFamily="2" charset="-122"/>
              <a:ea typeface="方正粗金陵简体" panose="02000000000000000000" pitchFamily="2" charset="-122"/>
              <a:cs typeface="Times New Roman" panose="02020603050405020304" pitchFamily="18" charset="0"/>
            </a:endParaRPr>
          </a:p>
        </p:txBody>
      </p:sp>
      <p:sp>
        <p:nvSpPr>
          <p:cNvPr id="8" name="文本框 7"/>
          <p:cNvSpPr txBox="1"/>
          <p:nvPr/>
        </p:nvSpPr>
        <p:spPr>
          <a:xfrm>
            <a:off x="7648575" y="5991225"/>
            <a:ext cx="2314575" cy="400110"/>
          </a:xfrm>
          <a:prstGeom prst="rect">
            <a:avLst/>
          </a:prstGeom>
          <a:noFill/>
        </p:spPr>
        <p:txBody>
          <a:bodyPr wrap="square" rtlCol="0">
            <a:spAutoFit/>
          </a:bodyPr>
          <a:lstStyle/>
          <a:p>
            <a:r>
              <a:rPr kumimoji="1" lang="zh-CN" altLang="en-US" sz="2000" kern="0" dirty="0">
                <a:latin typeface="方正粗金陵简体" panose="02000000000000000000" pitchFamily="2" charset="-122"/>
                <a:ea typeface="方正粗金陵简体" panose="02000000000000000000" pitchFamily="2" charset="-122"/>
                <a:cs typeface="Times New Roman" panose="02020603050405020304" pitchFamily="18" charset="0"/>
              </a:rPr>
              <a:t>过拟合</a:t>
            </a:r>
            <a:endParaRPr kumimoji="1" lang="zh-CN" altLang="en-US" sz="2000" kern="0" dirty="0">
              <a:latin typeface="方正粗金陵简体" panose="02000000000000000000" pitchFamily="2" charset="-122"/>
              <a:ea typeface="方正粗金陵简体" panose="02000000000000000000" pitchFamily="2" charset="-122"/>
              <a:cs typeface="Times New Roman" panose="02020603050405020304" pitchFamily="18" charset="0"/>
            </a:endParaRPr>
          </a:p>
        </p:txBody>
      </p:sp>
      <p:sp>
        <p:nvSpPr>
          <p:cNvPr id="14" name="Line 7"/>
          <p:cNvSpPr>
            <a:spLocks noChangeShapeType="1"/>
          </p:cNvSpPr>
          <p:nvPr/>
        </p:nvSpPr>
        <p:spPr bwMode="auto">
          <a:xfrm>
            <a:off x="9903475" y="5229225"/>
            <a:ext cx="622664" cy="676275"/>
          </a:xfrm>
          <a:prstGeom prst="line">
            <a:avLst/>
          </a:prstGeom>
          <a:noFill/>
          <a:ln w="6350">
            <a:solidFill>
              <a:schemeClr val="tx1"/>
            </a:solidFill>
            <a:round/>
            <a:head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6" name="Text Box 8"/>
          <p:cNvSpPr txBox="1">
            <a:spLocks noChangeArrowheads="1"/>
          </p:cNvSpPr>
          <p:nvPr/>
        </p:nvSpPr>
        <p:spPr bwMode="auto">
          <a:xfrm>
            <a:off x="9390264" y="5991225"/>
            <a:ext cx="2271750" cy="338554"/>
          </a:xfrm>
          <a:prstGeom prst="rect">
            <a:avLst/>
          </a:prstGeom>
          <a:solidFill>
            <a:srgbClr val="F0F7F7"/>
          </a:solidFill>
          <a:ln w="22225">
            <a:solidFill>
              <a:schemeClr val="tx1"/>
            </a:solidFill>
            <a:miter lim="800000"/>
          </a:ln>
        </p:spPr>
        <p:txBody>
          <a:bodyPr wrap="square">
            <a:spAutoFit/>
          </a:bodyPr>
          <a:lstStyle>
            <a:lvl1pPr>
              <a:spcAft>
                <a:spcPts val="1600"/>
              </a:spcAft>
              <a:defRPr sz="1400" b="1">
                <a:solidFill>
                  <a:schemeClr val="tx1"/>
                </a:solidFill>
                <a:latin typeface="Lucida Console" panose="020B0609040504020204" pitchFamily="49" charset="0"/>
              </a:defRPr>
            </a:lvl1pPr>
            <a:lvl2pPr marL="742950" indent="-285750">
              <a:spcBef>
                <a:spcPct val="20000"/>
              </a:spcBef>
              <a:defRPr sz="1600">
                <a:solidFill>
                  <a:schemeClr val="tx1"/>
                </a:solidFill>
                <a:latin typeface="Times New Roman" panose="02020603050405020304" pitchFamily="18" charset="0"/>
              </a:defRPr>
            </a:lvl2pPr>
            <a:lvl3pPr marL="1143000" indent="-228600">
              <a:spcBef>
                <a:spcPct val="20000"/>
              </a:spcBef>
              <a:defRPr sz="2000" b="1" i="1">
                <a:solidFill>
                  <a:schemeClr val="tx1"/>
                </a:solidFill>
                <a:latin typeface="Times New Roman" panose="02020603050405020304" pitchFamily="18" charset="0"/>
              </a:defRPr>
            </a:lvl3pPr>
            <a:lvl4pPr marL="1600200" indent="-228600">
              <a:spcBef>
                <a:spcPct val="20000"/>
              </a:spcBef>
              <a:defRPr sz="2000" b="1" i="1">
                <a:solidFill>
                  <a:schemeClr val="tx1"/>
                </a:solidFill>
                <a:latin typeface="Times New Roman" panose="02020603050405020304" pitchFamily="18" charset="0"/>
              </a:defRPr>
            </a:lvl4pPr>
            <a:lvl5pPr marL="2057400" indent="-228600">
              <a:spcBef>
                <a:spcPct val="20000"/>
              </a:spcBef>
              <a:defRPr sz="2000" b="1" i="1">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2000" b="1" i="1">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2000" b="1" i="1">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2000" b="1" i="1">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2000" b="1" i="1">
                <a:solidFill>
                  <a:schemeClr val="tx1"/>
                </a:solidFill>
                <a:latin typeface="Times New Roman" panose="02020603050405020304" pitchFamily="18" charset="0"/>
              </a:defRPr>
            </a:lvl9pPr>
          </a:lstStyle>
          <a:p>
            <a:pPr eaLnBrk="1" hangingPunct="1">
              <a:spcAft>
                <a:spcPct val="25000"/>
              </a:spcAft>
              <a:buClr>
                <a:schemeClr val="tx1"/>
              </a:buClr>
              <a:buFont typeface="Times New Roman" panose="02020603050405020304" pitchFamily="18" charset="0"/>
              <a:buNone/>
            </a:pPr>
            <a:r>
              <a:rPr lang="zh-CN" altLang="en-US" sz="1600" b="0" dirty="0">
                <a:solidFill>
                  <a:srgbClr val="C00000"/>
                </a:solidFill>
                <a:latin typeface="方正粗金陵简体" panose="02000000000000000000" pitchFamily="2" charset="-122"/>
                <a:ea typeface="方正粗金陵简体" panose="02000000000000000000" pitchFamily="2" charset="-122"/>
              </a:rPr>
              <a:t>需要找到树的最佳数量</a:t>
            </a:r>
            <a:endParaRPr lang="en-US" altLang="zh-CN" sz="1600" b="0" dirty="0">
              <a:solidFill>
                <a:srgbClr val="C00000"/>
              </a:solidFill>
              <a:latin typeface="方正粗金陵简体" panose="02000000000000000000" pitchFamily="2" charset="-122"/>
              <a:ea typeface="方正粗金陵简体" panose="02000000000000000000"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去随机问很多人一个很复杂的问题，然后把它们的答案合并起来</a:t>
            </a:r>
            <a:endParaRPr lang="zh-CN" altLang="en-US" dirty="0"/>
          </a:p>
          <a:p>
            <a:pPr lvl="1">
              <a:lnSpc>
                <a:spcPct val="150000"/>
              </a:lnSpc>
            </a:pPr>
            <a:r>
              <a:rPr lang="zh-CN" altLang="en-US" dirty="0"/>
              <a:t>通常情况下这个合并的答案比一个专家的答案要好</a:t>
            </a:r>
            <a:endParaRPr lang="zh-CN" altLang="en-US" dirty="0"/>
          </a:p>
          <a:p>
            <a:pPr lvl="1">
              <a:lnSpc>
                <a:spcPct val="150000"/>
              </a:lnSpc>
            </a:pPr>
            <a:r>
              <a:rPr lang="zh-CN" altLang="en-US" dirty="0"/>
              <a:t>这就叫做群体智慧</a:t>
            </a:r>
            <a:endParaRPr lang="en-US" altLang="zh-CN" dirty="0" smtClean="0"/>
          </a:p>
          <a:p>
            <a:pPr marL="0" indent="0">
              <a:buNone/>
            </a:pPr>
            <a:endParaRPr lang="zh-CN" altLang="en-US" dirty="0"/>
          </a:p>
        </p:txBody>
      </p:sp>
      <p:sp>
        <p:nvSpPr>
          <p:cNvPr id="3" name="标题 2"/>
          <p:cNvSpPr>
            <a:spLocks noGrp="1"/>
          </p:cNvSpPr>
          <p:nvPr>
            <p:ph type="title"/>
          </p:nvPr>
        </p:nvSpPr>
        <p:spPr/>
        <p:txBody>
          <a:bodyPr/>
          <a:lstStyle/>
          <a:p>
            <a:r>
              <a:rPr lang="zh-CN" altLang="en-US" dirty="0" smtClean="0"/>
              <a:t>什么是集成学习？</a:t>
            </a:r>
            <a:endParaRPr lang="zh-CN" altLang="en-US" dirty="0"/>
          </a:p>
        </p:txBody>
      </p:sp>
      <p:sp>
        <p:nvSpPr>
          <p:cNvPr id="4" name="内容占位符 3"/>
          <p:cNvSpPr>
            <a:spLocks noGrp="1"/>
          </p:cNvSpPr>
          <p:nvPr>
            <p:ph idx="10"/>
          </p:nvPr>
        </p:nvSpPr>
        <p:spPr/>
        <p:txBody>
          <a:bodyPr/>
          <a:lstStyle/>
          <a:p>
            <a:r>
              <a:rPr lang="zh-CN" altLang="en-US" dirty="0">
                <a:solidFill>
                  <a:schemeClr val="tx1"/>
                </a:solidFill>
              </a:rPr>
              <a:t>三个臭皮匠顶一个诸葛亮</a:t>
            </a:r>
            <a:endParaRPr lang="zh-CN" altLang="en-US" dirty="0">
              <a:solidFill>
                <a:schemeClr val="tx1"/>
              </a:solidFill>
            </a:endParaRPr>
          </a:p>
        </p:txBody>
      </p:sp>
      <p:pic>
        <p:nvPicPr>
          <p:cNvPr id="5" name="图片 4"/>
          <p:cNvPicPr>
            <a:picLocks noChangeAspect="1"/>
          </p:cNvPicPr>
          <p:nvPr/>
        </p:nvPicPr>
        <p:blipFill>
          <a:blip r:embed="rId1"/>
          <a:stretch>
            <a:fillRect/>
          </a:stretch>
        </p:blipFill>
        <p:spPr>
          <a:xfrm>
            <a:off x="7193280" y="3048635"/>
            <a:ext cx="4208780" cy="311404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扩展内容：</a:t>
            </a:r>
            <a:r>
              <a:rPr lang="zh-CN" altLang="en-US" dirty="0"/>
              <a:t>梯度提升法（</a:t>
            </a:r>
            <a:r>
              <a:rPr lang="en-US" altLang="zh-CN" dirty="0"/>
              <a:t>Gradient Boosting</a:t>
            </a:r>
            <a:r>
              <a:rPr lang="zh-CN" altLang="en-US" dirty="0"/>
              <a:t>）</a:t>
            </a:r>
            <a:endParaRPr lang="zh-CN" altLang="en-US" dirty="0"/>
          </a:p>
        </p:txBody>
      </p:sp>
      <p:sp>
        <p:nvSpPr>
          <p:cNvPr id="11" name="内容占位符 1"/>
          <p:cNvSpPr txBox="1"/>
          <p:nvPr/>
        </p:nvSpPr>
        <p:spPr bwMode="auto">
          <a:xfrm>
            <a:off x="739803" y="1114424"/>
            <a:ext cx="10407589" cy="180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2585" indent="-362585" algn="l" rtl="0" eaLnBrk="0" fontAlgn="base" hangingPunct="0">
              <a:lnSpc>
                <a:spcPct val="150000"/>
              </a:lnSpc>
              <a:spcBef>
                <a:spcPct val="20000"/>
              </a:spcBef>
              <a:spcAft>
                <a:spcPct val="0"/>
              </a:spcAft>
              <a:buClr>
                <a:srgbClr val="032089"/>
              </a:buClr>
              <a:buFont typeface="Wingdings" panose="05000000000000000000" pitchFamily="2" charset="2"/>
              <a:buChar char="Ø"/>
              <a:defRPr kumimoji="1" sz="1800" b="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lnSpc>
                <a:spcPct val="130000"/>
              </a:lnSpc>
              <a:spcBef>
                <a:spcPct val="20000"/>
              </a:spcBef>
              <a:spcAft>
                <a:spcPct val="0"/>
              </a:spcAft>
              <a:buClr>
                <a:srgbClr val="032089"/>
              </a:buClr>
              <a:buFont typeface="Wingdings" panose="05000000000000000000" pitchFamily="2" charset="2"/>
              <a:buChar char="l"/>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indent="0">
              <a:lnSpc>
                <a:spcPct val="125000"/>
              </a:lnSpc>
              <a:spcBef>
                <a:spcPts val="0"/>
              </a:spcBef>
              <a:buNone/>
            </a:pPr>
            <a:r>
              <a:rPr lang="zh-CN" altLang="en-US" sz="2000" kern="0" dirty="0">
                <a:latin typeface="方正粗金陵简体" panose="02000000000000000000" pitchFamily="2" charset="-122"/>
                <a:ea typeface="方正粗金陵简体" panose="02000000000000000000" pitchFamily="2" charset="-122"/>
              </a:rPr>
              <a:t>为了确定最优的树的个数，可以</a:t>
            </a:r>
            <a:r>
              <a:rPr lang="zh-CN" altLang="en-US" sz="2000" kern="0" dirty="0" smtClean="0">
                <a:latin typeface="方正粗金陵简体" panose="02000000000000000000" pitchFamily="2" charset="-122"/>
                <a:ea typeface="方正粗金陵简体" panose="02000000000000000000" pitchFamily="2" charset="-122"/>
              </a:rPr>
              <a:t>采取早停</a:t>
            </a:r>
            <a:r>
              <a:rPr lang="en-US" altLang="zh-CN" sz="2000" kern="0" dirty="0" smtClean="0">
                <a:latin typeface="方正粗金陵简体" panose="02000000000000000000" pitchFamily="2" charset="-122"/>
                <a:ea typeface="方正粗金陵简体" panose="02000000000000000000" pitchFamily="2" charset="-122"/>
              </a:rPr>
              <a:t>Early-stopping</a:t>
            </a:r>
            <a:r>
              <a:rPr lang="zh-CN" altLang="en-US" sz="2000" kern="0" dirty="0">
                <a:latin typeface="方正粗金陵简体" panose="02000000000000000000" pitchFamily="2" charset="-122"/>
                <a:ea typeface="方正粗金陵简体" panose="02000000000000000000" pitchFamily="2" charset="-122"/>
              </a:rPr>
              <a:t>的方法，最简单使用这个技术的方法就是使用</a:t>
            </a:r>
            <a:r>
              <a:rPr lang="en-US" altLang="zh-CN" sz="2000" kern="0" dirty="0" err="1">
                <a:latin typeface="方正粗金陵简体" panose="02000000000000000000" pitchFamily="2" charset="-122"/>
                <a:ea typeface="方正粗金陵简体" panose="02000000000000000000" pitchFamily="2" charset="-122"/>
              </a:rPr>
              <a:t>staged_predict</a:t>
            </a:r>
            <a:r>
              <a:rPr lang="en-US" altLang="zh-CN" sz="2000" kern="0" dirty="0">
                <a:latin typeface="方正粗金陵简体" panose="02000000000000000000" pitchFamily="2" charset="-122"/>
                <a:ea typeface="方正粗金陵简体" panose="02000000000000000000" pitchFamily="2" charset="-122"/>
              </a:rPr>
              <a:t>()</a:t>
            </a:r>
            <a:r>
              <a:rPr lang="zh-CN" altLang="en-US" sz="2000" kern="0" dirty="0">
                <a:latin typeface="方正粗金陵简体" panose="02000000000000000000" pitchFamily="2" charset="-122"/>
                <a:ea typeface="方正粗金陵简体" panose="02000000000000000000" pitchFamily="2" charset="-122"/>
              </a:rPr>
              <a:t>，它在训练的每个阶段（用一棵树，两棵树等）返回一个迭代器。</a:t>
            </a:r>
            <a:endParaRPr lang="zh-CN" altLang="en-US" sz="2000" kern="0" dirty="0">
              <a:latin typeface="方正粗金陵简体" panose="02000000000000000000" pitchFamily="2" charset="-122"/>
              <a:ea typeface="方正粗金陵简体" panose="02000000000000000000" pitchFamily="2" charset="-122"/>
            </a:endParaRPr>
          </a:p>
        </p:txBody>
      </p:sp>
      <p:pic>
        <p:nvPicPr>
          <p:cNvPr id="2" name="图片 1"/>
          <p:cNvPicPr>
            <a:picLocks noChangeAspect="1"/>
          </p:cNvPicPr>
          <p:nvPr/>
        </p:nvPicPr>
        <p:blipFill>
          <a:blip r:embed="rId1"/>
          <a:stretch>
            <a:fillRect/>
          </a:stretch>
        </p:blipFill>
        <p:spPr>
          <a:xfrm>
            <a:off x="801145" y="2403772"/>
            <a:ext cx="10284903" cy="381238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扩展内容：</a:t>
            </a:r>
            <a:r>
              <a:rPr lang="zh-CN" altLang="en-US" dirty="0"/>
              <a:t>梯度提升法（</a:t>
            </a:r>
            <a:r>
              <a:rPr lang="en-US" altLang="zh-CN" dirty="0"/>
              <a:t>Gradient Boosting</a:t>
            </a:r>
            <a:r>
              <a:rPr lang="zh-CN" altLang="en-US" dirty="0"/>
              <a:t>）</a:t>
            </a:r>
            <a:endParaRPr lang="zh-CN" altLang="en-US" dirty="0"/>
          </a:p>
        </p:txBody>
      </p:sp>
      <p:sp>
        <p:nvSpPr>
          <p:cNvPr id="11" name="内容占位符 1"/>
          <p:cNvSpPr txBox="1"/>
          <p:nvPr/>
        </p:nvSpPr>
        <p:spPr bwMode="auto">
          <a:xfrm>
            <a:off x="739803" y="1114424"/>
            <a:ext cx="10407589" cy="180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2585" indent="-362585" algn="l" rtl="0" eaLnBrk="0" fontAlgn="base" hangingPunct="0">
              <a:lnSpc>
                <a:spcPct val="150000"/>
              </a:lnSpc>
              <a:spcBef>
                <a:spcPct val="20000"/>
              </a:spcBef>
              <a:spcAft>
                <a:spcPct val="0"/>
              </a:spcAft>
              <a:buClr>
                <a:srgbClr val="032089"/>
              </a:buClr>
              <a:buFont typeface="Wingdings" panose="05000000000000000000" pitchFamily="2" charset="2"/>
              <a:buChar char="Ø"/>
              <a:defRPr kumimoji="1" sz="1800" b="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lnSpc>
                <a:spcPct val="130000"/>
              </a:lnSpc>
              <a:spcBef>
                <a:spcPct val="20000"/>
              </a:spcBef>
              <a:spcAft>
                <a:spcPct val="0"/>
              </a:spcAft>
              <a:buClr>
                <a:srgbClr val="032089"/>
              </a:buClr>
              <a:buFont typeface="Wingdings" panose="05000000000000000000" pitchFamily="2" charset="2"/>
              <a:buChar char="l"/>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indent="0">
              <a:lnSpc>
                <a:spcPct val="125000"/>
              </a:lnSpc>
              <a:spcBef>
                <a:spcPts val="0"/>
              </a:spcBef>
              <a:buNone/>
            </a:pPr>
            <a:r>
              <a:rPr lang="zh-CN" altLang="en-US" sz="2000" kern="0" dirty="0">
                <a:latin typeface="方正粗金陵简体" panose="02000000000000000000" pitchFamily="2" charset="-122"/>
                <a:ea typeface="方正粗金陵简体" panose="02000000000000000000" pitchFamily="2" charset="-122"/>
              </a:rPr>
              <a:t>验证误差如左图所示，最好的模型预测如右图所示：</a:t>
            </a:r>
            <a:endParaRPr lang="zh-CN" altLang="en-US" sz="2000" kern="0" dirty="0">
              <a:latin typeface="方正粗金陵简体" panose="02000000000000000000" pitchFamily="2" charset="-122"/>
              <a:ea typeface="方正粗金陵简体" panose="02000000000000000000" pitchFamily="2"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3679" y="1718547"/>
            <a:ext cx="10538657" cy="3763806"/>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1"/>
          <p:cNvSpPr txBox="1"/>
          <p:nvPr/>
        </p:nvSpPr>
        <p:spPr bwMode="auto">
          <a:xfrm>
            <a:off x="723679" y="5501404"/>
            <a:ext cx="10407589" cy="180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2585" indent="-362585" algn="l" rtl="0" eaLnBrk="0" fontAlgn="base" hangingPunct="0">
              <a:lnSpc>
                <a:spcPct val="150000"/>
              </a:lnSpc>
              <a:spcBef>
                <a:spcPct val="20000"/>
              </a:spcBef>
              <a:spcAft>
                <a:spcPct val="0"/>
              </a:spcAft>
              <a:buClr>
                <a:srgbClr val="032089"/>
              </a:buClr>
              <a:buFont typeface="Wingdings" panose="05000000000000000000" pitchFamily="2" charset="2"/>
              <a:buChar char="Ø"/>
              <a:defRPr kumimoji="1" sz="1800" b="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lnSpc>
                <a:spcPct val="130000"/>
              </a:lnSpc>
              <a:spcBef>
                <a:spcPct val="20000"/>
              </a:spcBef>
              <a:spcAft>
                <a:spcPct val="0"/>
              </a:spcAft>
              <a:buClr>
                <a:srgbClr val="032089"/>
              </a:buClr>
              <a:buFont typeface="Wingdings" panose="05000000000000000000" pitchFamily="2" charset="2"/>
              <a:buChar char="l"/>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indent="0">
              <a:lnSpc>
                <a:spcPct val="125000"/>
              </a:lnSpc>
              <a:spcBef>
                <a:spcPts val="0"/>
              </a:spcBef>
              <a:buNone/>
            </a:pPr>
            <a:r>
              <a:rPr lang="zh-CN" altLang="en-US" sz="2000" kern="0" dirty="0">
                <a:latin typeface="方正粗金陵简体" panose="02000000000000000000" pitchFamily="2" charset="-122"/>
                <a:ea typeface="方正粗金陵简体" panose="02000000000000000000" pitchFamily="2" charset="-122"/>
              </a:rPr>
              <a:t>除了上述方法实现早停外，还可以设置</a:t>
            </a:r>
            <a:r>
              <a:rPr lang="en-US" altLang="zh-CN" sz="2000" kern="0" dirty="0" err="1">
                <a:latin typeface="方正粗金陵简体" panose="02000000000000000000" pitchFamily="2" charset="-122"/>
                <a:ea typeface="方正粗金陵简体" panose="02000000000000000000" pitchFamily="2" charset="-122"/>
              </a:rPr>
              <a:t>warm_start</a:t>
            </a:r>
            <a:r>
              <a:rPr lang="en-US" altLang="zh-CN" sz="2000" kern="0" dirty="0">
                <a:latin typeface="方正粗金陵简体" panose="02000000000000000000" pitchFamily="2" charset="-122"/>
                <a:ea typeface="方正粗金陵简体" panose="02000000000000000000" pitchFamily="2" charset="-122"/>
              </a:rPr>
              <a:t>=True</a:t>
            </a:r>
            <a:r>
              <a:rPr lang="zh-CN" altLang="en-US" sz="2000" kern="0" dirty="0">
                <a:latin typeface="方正粗金陵简体" panose="02000000000000000000" pitchFamily="2" charset="-122"/>
                <a:ea typeface="方正粗金陵简体" panose="02000000000000000000" pitchFamily="2" charset="-122"/>
              </a:rPr>
              <a:t>，通过验证误差在多次迭代后有无改善的方式实现（见书</a:t>
            </a:r>
            <a:r>
              <a:rPr lang="en-US" altLang="zh-CN" sz="2000" kern="0" dirty="0">
                <a:latin typeface="方正粗金陵简体" panose="02000000000000000000" pitchFamily="2" charset="-122"/>
                <a:ea typeface="方正粗金陵简体" panose="02000000000000000000" pitchFamily="2" charset="-122"/>
              </a:rPr>
              <a:t>P181</a:t>
            </a:r>
            <a:r>
              <a:rPr lang="zh-CN" altLang="en-US" sz="2000" kern="0" dirty="0">
                <a:latin typeface="方正粗金陵简体" panose="02000000000000000000" pitchFamily="2" charset="-122"/>
                <a:ea typeface="方正粗金陵简体" panose="02000000000000000000" pitchFamily="2" charset="-122"/>
              </a:rPr>
              <a:t>）。</a:t>
            </a:r>
            <a:endParaRPr lang="zh-CN" altLang="en-US" sz="2000" kern="0" dirty="0">
              <a:latin typeface="方正粗金陵简体" panose="02000000000000000000" pitchFamily="2" charset="-122"/>
              <a:ea typeface="方正粗金陵简体" panose="02000000000000000000"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扩展内容：</a:t>
            </a:r>
            <a:r>
              <a:rPr lang="zh-CN" altLang="en-US" dirty="0"/>
              <a:t>堆叠法（</a:t>
            </a:r>
            <a:r>
              <a:rPr lang="en-US" altLang="zh-CN" dirty="0"/>
              <a:t>Stacking</a:t>
            </a:r>
            <a:r>
              <a:rPr lang="zh-CN" altLang="en-US" dirty="0"/>
              <a:t>）</a:t>
            </a:r>
            <a:endParaRPr lang="zh-CN" altLang="en-US" dirty="0"/>
          </a:p>
        </p:txBody>
      </p:sp>
      <p:sp>
        <p:nvSpPr>
          <p:cNvPr id="11" name="内容占位符 1"/>
          <p:cNvSpPr txBox="1"/>
          <p:nvPr/>
        </p:nvSpPr>
        <p:spPr bwMode="auto">
          <a:xfrm>
            <a:off x="739803" y="1114424"/>
            <a:ext cx="10407589" cy="133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2585" indent="-362585" algn="l" rtl="0" eaLnBrk="0" fontAlgn="base" hangingPunct="0">
              <a:lnSpc>
                <a:spcPct val="150000"/>
              </a:lnSpc>
              <a:spcBef>
                <a:spcPct val="20000"/>
              </a:spcBef>
              <a:spcAft>
                <a:spcPct val="0"/>
              </a:spcAft>
              <a:buClr>
                <a:srgbClr val="032089"/>
              </a:buClr>
              <a:buFont typeface="Wingdings" panose="05000000000000000000" pitchFamily="2" charset="2"/>
              <a:buChar char="Ø"/>
              <a:defRPr kumimoji="1" sz="1800" b="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lnSpc>
                <a:spcPct val="130000"/>
              </a:lnSpc>
              <a:spcBef>
                <a:spcPct val="20000"/>
              </a:spcBef>
              <a:spcAft>
                <a:spcPct val="0"/>
              </a:spcAft>
              <a:buClr>
                <a:srgbClr val="032089"/>
              </a:buClr>
              <a:buFont typeface="Wingdings" panose="05000000000000000000" pitchFamily="2" charset="2"/>
              <a:buChar char="l"/>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indent="0">
              <a:lnSpc>
                <a:spcPct val="125000"/>
              </a:lnSpc>
              <a:spcBef>
                <a:spcPts val="0"/>
              </a:spcBef>
              <a:buNone/>
            </a:pPr>
            <a:r>
              <a:rPr lang="zh-CN" altLang="en-US" sz="2000" kern="0" dirty="0">
                <a:latin typeface="方正粗金陵简体" panose="02000000000000000000" pitchFamily="2" charset="-122"/>
                <a:ea typeface="方正粗金陵简体" panose="02000000000000000000" pitchFamily="2" charset="-122"/>
              </a:rPr>
              <a:t>最后一种我们讨论的集成方法是</a:t>
            </a:r>
            <a:r>
              <a:rPr lang="en-US" altLang="zh-CN" sz="2000" kern="0" dirty="0">
                <a:latin typeface="方正粗金陵简体" panose="02000000000000000000" pitchFamily="2" charset="-122"/>
                <a:ea typeface="方正粗金陵简体" panose="02000000000000000000" pitchFamily="2" charset="-122"/>
              </a:rPr>
              <a:t>Stacking</a:t>
            </a:r>
            <a:r>
              <a:rPr lang="zh-CN" altLang="en-US" sz="2000" kern="0" dirty="0">
                <a:latin typeface="方正粗金陵简体" panose="02000000000000000000" pitchFamily="2" charset="-122"/>
                <a:ea typeface="方正粗金陵简体" panose="02000000000000000000" pitchFamily="2" charset="-122"/>
              </a:rPr>
              <a:t>，这个算法基于一个简单的想法：不使用函数（如硬投票）来聚合集合中所有分类器的预测，我们为什么不训练一个模型来执行这个聚合？如图：</a:t>
            </a:r>
            <a:endParaRPr lang="zh-CN" altLang="en-US" sz="2000" kern="0" dirty="0">
              <a:latin typeface="方正粗金陵简体" panose="02000000000000000000" pitchFamily="2" charset="-122"/>
              <a:ea typeface="方正粗金陵简体" panose="02000000000000000000" pitchFamily="2" charset="-122"/>
            </a:endParaRPr>
          </a:p>
        </p:txBody>
      </p:sp>
      <p:pic>
        <p:nvPicPr>
          <p:cNvPr id="2" name="图片 1"/>
          <p:cNvPicPr>
            <a:picLocks noChangeAspect="1"/>
          </p:cNvPicPr>
          <p:nvPr/>
        </p:nvPicPr>
        <p:blipFill>
          <a:blip r:embed="rId1"/>
          <a:stretch>
            <a:fillRect/>
          </a:stretch>
        </p:blipFill>
        <p:spPr>
          <a:xfrm>
            <a:off x="3270156" y="2231942"/>
            <a:ext cx="4711794" cy="4146378"/>
          </a:xfrm>
          <a:prstGeom prst="rect">
            <a:avLst/>
          </a:prstGeom>
        </p:spPr>
      </p:pic>
      <p:sp>
        <p:nvSpPr>
          <p:cNvPr id="4" name="Line 7"/>
          <p:cNvSpPr>
            <a:spLocks noChangeShapeType="1"/>
          </p:cNvSpPr>
          <p:nvPr/>
        </p:nvSpPr>
        <p:spPr bwMode="auto">
          <a:xfrm>
            <a:off x="6493524" y="3429001"/>
            <a:ext cx="974076" cy="0"/>
          </a:xfrm>
          <a:prstGeom prst="line">
            <a:avLst/>
          </a:prstGeom>
          <a:noFill/>
          <a:ln w="6350">
            <a:solidFill>
              <a:schemeClr val="tx1"/>
            </a:solidFill>
            <a:round/>
            <a:head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5" name="Text Box 8"/>
          <p:cNvSpPr txBox="1">
            <a:spLocks noChangeArrowheads="1"/>
          </p:cNvSpPr>
          <p:nvPr/>
        </p:nvSpPr>
        <p:spPr bwMode="auto">
          <a:xfrm>
            <a:off x="7362823" y="3212811"/>
            <a:ext cx="4610102" cy="369332"/>
          </a:xfrm>
          <a:prstGeom prst="rect">
            <a:avLst/>
          </a:prstGeom>
          <a:solidFill>
            <a:srgbClr val="F0F7F7"/>
          </a:solidFill>
          <a:ln w="22225">
            <a:solidFill>
              <a:schemeClr val="tx1"/>
            </a:solidFill>
            <a:miter lim="800000"/>
          </a:ln>
        </p:spPr>
        <p:txBody>
          <a:bodyPr wrap="square">
            <a:spAutoFit/>
          </a:bodyPr>
          <a:lstStyle>
            <a:lvl1pPr>
              <a:spcAft>
                <a:spcPts val="1600"/>
              </a:spcAft>
              <a:defRPr sz="1400" b="1">
                <a:solidFill>
                  <a:schemeClr val="tx1"/>
                </a:solidFill>
                <a:latin typeface="Lucida Console" panose="020B0609040504020204" pitchFamily="49" charset="0"/>
              </a:defRPr>
            </a:lvl1pPr>
            <a:lvl2pPr marL="742950" indent="-285750">
              <a:spcBef>
                <a:spcPct val="20000"/>
              </a:spcBef>
              <a:defRPr sz="1600">
                <a:solidFill>
                  <a:schemeClr val="tx1"/>
                </a:solidFill>
                <a:latin typeface="Times New Roman" panose="02020603050405020304" pitchFamily="18" charset="0"/>
              </a:defRPr>
            </a:lvl2pPr>
            <a:lvl3pPr marL="1143000" indent="-228600">
              <a:spcBef>
                <a:spcPct val="20000"/>
              </a:spcBef>
              <a:defRPr sz="2000" b="1" i="1">
                <a:solidFill>
                  <a:schemeClr val="tx1"/>
                </a:solidFill>
                <a:latin typeface="Times New Roman" panose="02020603050405020304" pitchFamily="18" charset="0"/>
              </a:defRPr>
            </a:lvl3pPr>
            <a:lvl4pPr marL="1600200" indent="-228600">
              <a:spcBef>
                <a:spcPct val="20000"/>
              </a:spcBef>
              <a:defRPr sz="2000" b="1" i="1">
                <a:solidFill>
                  <a:schemeClr val="tx1"/>
                </a:solidFill>
                <a:latin typeface="Times New Roman" panose="02020603050405020304" pitchFamily="18" charset="0"/>
              </a:defRPr>
            </a:lvl4pPr>
            <a:lvl5pPr marL="2057400" indent="-228600">
              <a:spcBef>
                <a:spcPct val="20000"/>
              </a:spcBef>
              <a:defRPr sz="2000" b="1" i="1">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2000" b="1" i="1">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2000" b="1" i="1">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2000" b="1" i="1">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2000" b="1" i="1">
                <a:solidFill>
                  <a:schemeClr val="tx1"/>
                </a:solidFill>
                <a:latin typeface="Times New Roman" panose="02020603050405020304" pitchFamily="18" charset="0"/>
              </a:defRPr>
            </a:lvl9pPr>
          </a:lstStyle>
          <a:p>
            <a:pPr eaLnBrk="1" hangingPunct="1">
              <a:spcAft>
                <a:spcPct val="25000"/>
              </a:spcAft>
              <a:buClr>
                <a:schemeClr val="tx1"/>
              </a:buClr>
              <a:buFont typeface="Times New Roman" panose="02020603050405020304" pitchFamily="18" charset="0"/>
              <a:buNone/>
            </a:pPr>
            <a:r>
              <a:rPr lang="zh-CN" altLang="en-US" sz="1800" b="0" dirty="0">
                <a:solidFill>
                  <a:srgbClr val="C00000"/>
                </a:solidFill>
                <a:latin typeface="方正粗金陵简体" panose="02000000000000000000" pitchFamily="2" charset="-122"/>
                <a:ea typeface="方正粗金陵简体" panose="02000000000000000000" pitchFamily="2" charset="-122"/>
              </a:rPr>
              <a:t>上层模型称为混合器</a:t>
            </a:r>
            <a:r>
              <a:rPr lang="en-US" altLang="zh-CN" sz="1800" b="0" dirty="0">
                <a:solidFill>
                  <a:srgbClr val="C00000"/>
                </a:solidFill>
                <a:latin typeface="方正粗金陵简体" panose="02000000000000000000" pitchFamily="2" charset="-122"/>
                <a:ea typeface="方正粗金陵简体" panose="02000000000000000000" pitchFamily="2" charset="-122"/>
              </a:rPr>
              <a:t>blender</a:t>
            </a:r>
            <a:r>
              <a:rPr lang="zh-CN" altLang="en-US" sz="1800" b="0" dirty="0">
                <a:solidFill>
                  <a:srgbClr val="C00000"/>
                </a:solidFill>
                <a:latin typeface="方正粗金陵简体" panose="02000000000000000000" pitchFamily="2" charset="-122"/>
                <a:ea typeface="方正粗金陵简体" panose="02000000000000000000" pitchFamily="2" charset="-122"/>
              </a:rPr>
              <a:t>或者</a:t>
            </a:r>
            <a:r>
              <a:rPr lang="en-US" altLang="zh-CN" sz="1800" b="0" dirty="0">
                <a:solidFill>
                  <a:srgbClr val="C00000"/>
                </a:solidFill>
                <a:latin typeface="方正粗金陵简体" panose="02000000000000000000" pitchFamily="2" charset="-122"/>
                <a:ea typeface="方正粗金陵简体" panose="02000000000000000000" pitchFamily="2" charset="-122"/>
              </a:rPr>
              <a:t>meta learner</a:t>
            </a:r>
            <a:endParaRPr lang="en-US" altLang="zh-CN" sz="1800" b="0" dirty="0">
              <a:solidFill>
                <a:srgbClr val="C00000"/>
              </a:solidFill>
              <a:latin typeface="方正粗金陵简体" panose="02000000000000000000" pitchFamily="2" charset="-122"/>
              <a:ea typeface="方正粗金陵简体" panose="02000000000000000000"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扩展内容：</a:t>
            </a:r>
            <a:r>
              <a:rPr lang="zh-CN" altLang="en-US" dirty="0"/>
              <a:t>堆叠法（</a:t>
            </a:r>
            <a:r>
              <a:rPr lang="en-US" altLang="zh-CN" dirty="0"/>
              <a:t>Stacking</a:t>
            </a:r>
            <a:r>
              <a:rPr lang="zh-CN" altLang="en-US" dirty="0"/>
              <a:t>）</a:t>
            </a:r>
            <a:endParaRPr lang="zh-CN" altLang="en-US" dirty="0"/>
          </a:p>
        </p:txBody>
      </p:sp>
      <p:sp>
        <p:nvSpPr>
          <p:cNvPr id="11" name="内容占位符 1"/>
          <p:cNvSpPr txBox="1"/>
          <p:nvPr/>
        </p:nvSpPr>
        <p:spPr bwMode="auto">
          <a:xfrm>
            <a:off x="463578" y="1227563"/>
            <a:ext cx="10407589" cy="133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2585" indent="-362585" algn="l" rtl="0" eaLnBrk="0" fontAlgn="base" hangingPunct="0">
              <a:lnSpc>
                <a:spcPct val="150000"/>
              </a:lnSpc>
              <a:spcBef>
                <a:spcPct val="20000"/>
              </a:spcBef>
              <a:spcAft>
                <a:spcPct val="0"/>
              </a:spcAft>
              <a:buClr>
                <a:srgbClr val="032089"/>
              </a:buClr>
              <a:buFont typeface="Wingdings" panose="05000000000000000000" pitchFamily="2" charset="2"/>
              <a:buChar char="Ø"/>
              <a:defRPr kumimoji="1" sz="1800" b="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786130" indent="-301625" algn="l" rtl="0" eaLnBrk="0" fontAlgn="base" hangingPunct="0">
              <a:lnSpc>
                <a:spcPct val="130000"/>
              </a:lnSpc>
              <a:spcBef>
                <a:spcPct val="20000"/>
              </a:spcBef>
              <a:spcAft>
                <a:spcPct val="0"/>
              </a:spcAft>
              <a:buClr>
                <a:srgbClr val="032089"/>
              </a:buClr>
              <a:buFont typeface="Wingdings" panose="05000000000000000000" pitchFamily="2" charset="2"/>
              <a:buChar char="l"/>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indent="0">
              <a:lnSpc>
                <a:spcPct val="125000"/>
              </a:lnSpc>
              <a:spcBef>
                <a:spcPts val="0"/>
              </a:spcBef>
              <a:buNone/>
            </a:pPr>
            <a:r>
              <a:rPr lang="zh-CN" altLang="en-US" sz="2000" kern="0" dirty="0">
                <a:latin typeface="方正粗金陵简体" panose="02000000000000000000" pitchFamily="2" charset="-122"/>
                <a:ea typeface="方正粗金陵简体" panose="02000000000000000000" pitchFamily="2" charset="-122"/>
              </a:rPr>
              <a:t>常用的训练混合器</a:t>
            </a:r>
            <a:r>
              <a:rPr lang="en-US" altLang="zh-CN" sz="2000" kern="0" dirty="0">
                <a:latin typeface="方正粗金陵简体" panose="02000000000000000000" pitchFamily="2" charset="-122"/>
                <a:ea typeface="方正粗金陵简体" panose="02000000000000000000" pitchFamily="2" charset="-122"/>
              </a:rPr>
              <a:t>blender</a:t>
            </a:r>
            <a:r>
              <a:rPr lang="zh-CN" altLang="en-US" sz="2000" kern="0" dirty="0">
                <a:latin typeface="方正粗金陵简体" panose="02000000000000000000" pitchFamily="2" charset="-122"/>
                <a:ea typeface="方正粗金陵简体" panose="02000000000000000000" pitchFamily="2" charset="-122"/>
              </a:rPr>
              <a:t>的方法是使用留存集。首先将训练集氛围两个子集，第一个子集用来训练第一层的预测器（如左图）。然后，用第一层的预测器在第二个子集上进行预测，使用这些预测值作为输入特征，创建一个新的训练集，并以此来训练混合器。</a:t>
            </a:r>
            <a:endParaRPr lang="zh-CN" altLang="en-US" sz="2000" kern="0" dirty="0">
              <a:latin typeface="方正粗金陵简体" panose="02000000000000000000" pitchFamily="2" charset="-122"/>
              <a:ea typeface="方正粗金陵简体" panose="02000000000000000000" pitchFamily="2" charset="-122"/>
            </a:endParaRPr>
          </a:p>
        </p:txBody>
      </p:sp>
      <p:pic>
        <p:nvPicPr>
          <p:cNvPr id="6" name="图片 5"/>
          <p:cNvPicPr>
            <a:picLocks noChangeAspect="1"/>
          </p:cNvPicPr>
          <p:nvPr/>
        </p:nvPicPr>
        <p:blipFill>
          <a:blip r:embed="rId1"/>
          <a:stretch>
            <a:fillRect/>
          </a:stretch>
        </p:blipFill>
        <p:spPr>
          <a:xfrm>
            <a:off x="587403" y="2621511"/>
            <a:ext cx="4838219" cy="3350851"/>
          </a:xfrm>
          <a:prstGeom prst="rect">
            <a:avLst/>
          </a:prstGeom>
        </p:spPr>
      </p:pic>
      <p:pic>
        <p:nvPicPr>
          <p:cNvPr id="7" name="图片 6"/>
          <p:cNvPicPr>
            <a:picLocks noChangeAspect="1"/>
          </p:cNvPicPr>
          <p:nvPr/>
        </p:nvPicPr>
        <p:blipFill>
          <a:blip r:embed="rId2"/>
          <a:stretch>
            <a:fillRect/>
          </a:stretch>
        </p:blipFill>
        <p:spPr>
          <a:xfrm>
            <a:off x="6299107" y="2463339"/>
            <a:ext cx="4149818" cy="42451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4909" y="1244128"/>
            <a:ext cx="11107601" cy="4369231"/>
          </a:xfrm>
        </p:spPr>
        <p:txBody>
          <a:bodyPr/>
          <a:lstStyle/>
          <a:p>
            <a:pPr>
              <a:lnSpc>
                <a:spcPct val="150000"/>
              </a:lnSpc>
            </a:pPr>
            <a:r>
              <a:rPr lang="zh-CN" altLang="en-US" dirty="0"/>
              <a:t>如果你合并一组分类器的预测（像分类或者回归）</a:t>
            </a:r>
            <a:endParaRPr lang="zh-CN" altLang="en-US" dirty="0"/>
          </a:p>
          <a:p>
            <a:pPr lvl="1">
              <a:lnSpc>
                <a:spcPct val="150000"/>
              </a:lnSpc>
            </a:pPr>
            <a:r>
              <a:rPr lang="zh-CN" altLang="en-US" dirty="0"/>
              <a:t>你也会得到一个比单一分类器更好的预测结果</a:t>
            </a:r>
            <a:endParaRPr lang="zh-CN" altLang="en-US" dirty="0"/>
          </a:p>
          <a:p>
            <a:pPr lvl="1">
              <a:lnSpc>
                <a:spcPct val="150000"/>
              </a:lnSpc>
            </a:pPr>
            <a:r>
              <a:rPr lang="zh-CN" altLang="en-US" dirty="0"/>
              <a:t>这一组分类器就叫做集成</a:t>
            </a:r>
            <a:r>
              <a:rPr lang="zh-CN" altLang="en-US" dirty="0" smtClean="0"/>
              <a:t>；</a:t>
            </a:r>
            <a:endParaRPr lang="en-US" altLang="zh-CN" dirty="0" smtClean="0"/>
          </a:p>
          <a:p>
            <a:pPr>
              <a:lnSpc>
                <a:spcPct val="150000"/>
              </a:lnSpc>
            </a:pPr>
            <a:r>
              <a:rPr lang="zh-CN" altLang="en-US" dirty="0" smtClean="0">
                <a:solidFill>
                  <a:srgbClr val="FF0000"/>
                </a:solidFill>
              </a:rPr>
              <a:t>集成学习</a:t>
            </a:r>
            <a:r>
              <a:rPr lang="zh-CN" altLang="en-US" dirty="0" smtClean="0"/>
              <a:t>：集成多个分类器进行机器学习的技术</a:t>
            </a:r>
            <a:endParaRPr lang="zh-CN" altLang="en-US" dirty="0" smtClean="0"/>
          </a:p>
          <a:p>
            <a:pPr lvl="1">
              <a:lnSpc>
                <a:spcPct val="150000"/>
              </a:lnSpc>
            </a:pPr>
            <a:r>
              <a:rPr lang="zh-CN" altLang="en-US" dirty="0"/>
              <a:t>一个集成学习算法就叫做集成方法</a:t>
            </a:r>
            <a:r>
              <a:rPr lang="zh-CN" altLang="en-US" dirty="0" smtClean="0"/>
              <a:t>。</a:t>
            </a:r>
            <a:endParaRPr lang="en-US" altLang="zh-CN" dirty="0" smtClean="0"/>
          </a:p>
          <a:p>
            <a:pPr>
              <a:lnSpc>
                <a:spcPct val="150000"/>
              </a:lnSpc>
            </a:pPr>
            <a:r>
              <a:rPr lang="zh-CN" altLang="en-US" dirty="0" smtClean="0"/>
              <a:t>集成学习可以提高整体的泛化能力。</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smtClean="0"/>
              <a:t>什么是集成学习？</a:t>
            </a:r>
            <a:endParaRPr lang="zh-CN" altLang="en-US" dirty="0"/>
          </a:p>
        </p:txBody>
      </p:sp>
      <p:pic>
        <p:nvPicPr>
          <p:cNvPr id="6" name="图片 5"/>
          <p:cNvPicPr>
            <a:picLocks noChangeAspect="1"/>
          </p:cNvPicPr>
          <p:nvPr/>
        </p:nvPicPr>
        <p:blipFill>
          <a:blip r:embed="rId1"/>
          <a:stretch>
            <a:fillRect/>
          </a:stretch>
        </p:blipFill>
        <p:spPr>
          <a:xfrm>
            <a:off x="4669155" y="3291840"/>
            <a:ext cx="7485380" cy="310642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1">
            <a:extLst>
              <a:ext uri="{28A0092B-C50C-407E-A947-70E740481C1C}">
                <a14:useLocalDpi xmlns:a14="http://schemas.microsoft.com/office/drawing/2010/main" val="0"/>
              </a:ext>
            </a:extLst>
          </a:blip>
          <a:stretch>
            <a:fillRect/>
          </a:stretch>
        </p:blipFill>
        <p:spPr>
          <a:xfrm>
            <a:off x="0" y="2811145"/>
            <a:ext cx="5930265" cy="4156075"/>
          </a:xfrm>
          <a:prstGeom prst="rect">
            <a:avLst/>
          </a:prstGeom>
        </p:spPr>
      </p:pic>
      <p:sp>
        <p:nvSpPr>
          <p:cNvPr id="2" name="内容占位符 1"/>
          <p:cNvSpPr>
            <a:spLocks noGrp="1"/>
          </p:cNvSpPr>
          <p:nvPr>
            <p:ph idx="1"/>
          </p:nvPr>
        </p:nvSpPr>
        <p:spPr>
          <a:xfrm>
            <a:off x="254635" y="1299845"/>
            <a:ext cx="5727700" cy="1466215"/>
          </a:xfrm>
        </p:spPr>
        <p:txBody>
          <a:bodyPr/>
          <a:lstStyle/>
          <a:p>
            <a:r>
              <a:rPr lang="zh-CN" altLang="en-US" b="1" dirty="0"/>
              <a:t>如果所有的单个学习器都是同类的</a:t>
            </a:r>
            <a:endParaRPr lang="zh-CN" altLang="en-US" b="1" dirty="0"/>
          </a:p>
          <a:p>
            <a:pPr lvl="1"/>
            <a:r>
              <a:rPr lang="zh-CN" altLang="en-US" dirty="0"/>
              <a:t>例如都是决策树，或者都是神经网络</a:t>
            </a:r>
            <a:endParaRPr lang="zh-CN" altLang="en-US" dirty="0"/>
          </a:p>
          <a:p>
            <a:pPr lvl="1"/>
            <a:r>
              <a:rPr lang="zh-CN" altLang="en-US" dirty="0"/>
              <a:t>那么这个集成就叫做</a:t>
            </a:r>
            <a:r>
              <a:rPr lang="zh-CN" altLang="en-US" dirty="0">
                <a:solidFill>
                  <a:srgbClr val="FF0000"/>
                </a:solidFill>
              </a:rPr>
              <a:t>同质</a:t>
            </a:r>
            <a:r>
              <a:rPr lang="zh-CN" altLang="en-US" dirty="0"/>
              <a:t>（</a:t>
            </a:r>
            <a:r>
              <a:rPr lang="en-US" altLang="zh-CN" dirty="0"/>
              <a:t>Homogeneous</a:t>
            </a:r>
            <a:r>
              <a:rPr lang="zh-CN" altLang="en-US" dirty="0"/>
              <a:t>）</a:t>
            </a:r>
            <a:endParaRPr lang="zh-CN" altLang="en-US" dirty="0"/>
          </a:p>
          <a:p>
            <a:pPr lvl="1"/>
            <a:endParaRPr lang="zh-CN" altLang="en-US" dirty="0">
              <a:highlight>
                <a:srgbClr val="FFFF00"/>
              </a:highlight>
            </a:endParaRPr>
          </a:p>
        </p:txBody>
      </p:sp>
      <p:sp>
        <p:nvSpPr>
          <p:cNvPr id="3" name="标题 2"/>
          <p:cNvSpPr>
            <a:spLocks noGrp="1"/>
          </p:cNvSpPr>
          <p:nvPr>
            <p:ph type="title"/>
          </p:nvPr>
        </p:nvSpPr>
        <p:spPr/>
        <p:txBody>
          <a:bodyPr/>
          <a:lstStyle/>
          <a:p>
            <a:r>
              <a:rPr lang="zh-CN" altLang="en-US" dirty="0"/>
              <a:t>集成学习的种类</a:t>
            </a:r>
            <a:endParaRPr lang="zh-CN" altLang="en-US" dirty="0"/>
          </a:p>
        </p:txBody>
      </p:sp>
      <p:pic>
        <p:nvPicPr>
          <p:cNvPr id="7" name="图片 6"/>
          <p:cNvPicPr>
            <a:picLocks noChangeAspect="1"/>
          </p:cNvPicPr>
          <p:nvPr/>
        </p:nvPicPr>
        <p:blipFill>
          <a:blip r:embed="rId2"/>
          <a:stretch>
            <a:fillRect/>
          </a:stretch>
        </p:blipFill>
        <p:spPr>
          <a:xfrm>
            <a:off x="6161667" y="2637775"/>
            <a:ext cx="5642983" cy="2713318"/>
          </a:xfrm>
          <a:prstGeom prst="rect">
            <a:avLst/>
          </a:prstGeom>
        </p:spPr>
      </p:pic>
      <p:sp>
        <p:nvSpPr>
          <p:cNvPr id="8" name="文本框 7"/>
          <p:cNvSpPr txBox="1"/>
          <p:nvPr/>
        </p:nvSpPr>
        <p:spPr>
          <a:xfrm>
            <a:off x="6412865" y="1299845"/>
            <a:ext cx="5349875" cy="1337945"/>
          </a:xfrm>
          <a:prstGeom prst="rect">
            <a:avLst/>
          </a:prstGeom>
          <a:noFill/>
        </p:spPr>
        <p:txBody>
          <a:bodyPr wrap="square" rtlCol="0" anchor="t">
            <a:spAutoFit/>
          </a:bodyPr>
          <a:lstStyle/>
          <a:p>
            <a:pPr marL="285750" lvl="0" indent="-285750">
              <a:lnSpc>
                <a:spcPct val="150000"/>
              </a:lnSpc>
              <a:buFont typeface="Wingdings" panose="05000000000000000000" charset="0"/>
              <a:buChar char="Ø"/>
            </a:pP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如果每个学习器可能属于不同类别</a:t>
            </a:r>
            <a:endPar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如既有</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决策树又有神经网络</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那么集成就叫做</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异质</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heterogeneous</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9" name="直接连接符 8"/>
          <p:cNvCxnSpPr/>
          <p:nvPr/>
        </p:nvCxnSpPr>
        <p:spPr>
          <a:xfrm>
            <a:off x="6071870" y="1039495"/>
            <a:ext cx="17145" cy="4324985"/>
          </a:xfrm>
          <a:prstGeom prst="line">
            <a:avLst/>
          </a:prstGeom>
          <a:ln w="28575">
            <a:solidFill>
              <a:srgbClr val="0B53BE"/>
            </a:solidFill>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362585" y="5716270"/>
            <a:ext cx="7966075" cy="368300"/>
          </a:xfrm>
          <a:prstGeom prst="rect">
            <a:avLst/>
          </a:prstGeom>
          <a:noFill/>
        </p:spPr>
        <p:txBody>
          <a:bodyPr wrap="square" rtlCol="0" anchor="t">
            <a:spAutoFit/>
          </a:bodyPr>
          <a:lstStyle/>
          <a:p>
            <a:r>
              <a:rPr lang="zh-CN" altLang="en-US" dirty="0">
                <a:solidFill>
                  <a:srgbClr val="FF0000"/>
                </a:solidFill>
                <a:latin typeface="微软雅黑" panose="020B0503020204020204" pitchFamily="34" charset="-122"/>
                <a:ea typeface="微软雅黑" panose="020B0503020204020204" pitchFamily="34" charset="-122"/>
                <a:sym typeface="+mn-ea"/>
              </a:rPr>
              <a:t>优点</a:t>
            </a:r>
            <a:r>
              <a:rPr lang="zh-CN" altLang="en-US" dirty="0">
                <a:latin typeface="微软雅黑" panose="020B0503020204020204" pitchFamily="34" charset="-122"/>
                <a:ea typeface="微软雅黑" panose="020B0503020204020204" pitchFamily="34" charset="-122"/>
                <a:sym typeface="+mn-ea"/>
              </a:rPr>
              <a:t>：集成的泛化能力是远大于单个学习器的泛化能力的</a:t>
            </a:r>
            <a:r>
              <a:rPr lang="zh-CN" altLang="en-US" dirty="0" smtClean="0">
                <a:latin typeface="微软雅黑" panose="020B0503020204020204" pitchFamily="34" charset="-122"/>
                <a:ea typeface="微软雅黑" panose="020B0503020204020204" pitchFamily="34" charset="-122"/>
                <a:sym typeface="+mn-ea"/>
              </a:rPr>
              <a:t>。</a:t>
            </a:r>
            <a:endParaRPr lang="zh-CN" altLang="en-US" dirty="0" smtClean="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回归问题</a:t>
            </a:r>
            <a:r>
              <a:rPr lang="en-US" altLang="zh-CN" dirty="0" smtClean="0"/>
              <a:t>——</a:t>
            </a:r>
            <a:r>
              <a:rPr lang="zh-CN" altLang="en-US" dirty="0" smtClean="0"/>
              <a:t>平均法</a:t>
            </a:r>
            <a:r>
              <a:rPr lang="zh-CN" altLang="en-US" dirty="0">
                <a:latin typeface="微软雅黑" panose="020B0503020204020204" pitchFamily="34" charset="-122"/>
                <a:cs typeface="+mn-cs"/>
              </a:rPr>
              <a:t>（</a:t>
            </a:r>
            <a:r>
              <a:rPr lang="en-US" altLang="zh-CN" dirty="0">
                <a:latin typeface="微软雅黑" panose="020B0503020204020204" pitchFamily="34" charset="-122"/>
                <a:cs typeface="+mn-cs"/>
              </a:rPr>
              <a:t>averaging</a:t>
            </a:r>
            <a:r>
              <a:rPr lang="zh-CN" altLang="en-US" dirty="0">
                <a:latin typeface="微软雅黑" panose="020B0503020204020204" pitchFamily="34" charset="-122"/>
                <a:cs typeface="+mn-cs"/>
              </a:rPr>
              <a:t>）</a:t>
            </a:r>
            <a:endParaRPr lang="en-US" altLang="zh-CN" dirty="0">
              <a:latin typeface="微软雅黑" panose="020B0503020204020204" pitchFamily="34" charset="-122"/>
              <a:cs typeface="+mn-cs"/>
            </a:endParaRPr>
          </a:p>
          <a:p>
            <a:pPr lvl="1"/>
            <a:r>
              <a:rPr lang="zh-CN" altLang="en-US" dirty="0" smtClean="0"/>
              <a:t>简单平均法：</a:t>
            </a:r>
            <a:endParaRPr lang="en-US" altLang="zh-CN" dirty="0" smtClean="0"/>
          </a:p>
          <a:p>
            <a:pPr lvl="1"/>
            <a:endParaRPr lang="en-US" altLang="zh-CN" dirty="0" smtClean="0"/>
          </a:p>
          <a:p>
            <a:pPr lvl="1"/>
            <a:endParaRPr lang="en-US" altLang="zh-CN" dirty="0"/>
          </a:p>
          <a:p>
            <a:pPr lvl="1"/>
            <a:r>
              <a:rPr lang="zh-CN" altLang="en-US" dirty="0" smtClean="0"/>
              <a:t>加权平均法：</a:t>
            </a:r>
            <a:endParaRPr lang="en-US" altLang="zh-CN" dirty="0" smtClean="0"/>
          </a:p>
        </p:txBody>
      </p:sp>
      <p:sp>
        <p:nvSpPr>
          <p:cNvPr id="3" name="标题 2"/>
          <p:cNvSpPr>
            <a:spLocks noGrp="1"/>
          </p:cNvSpPr>
          <p:nvPr>
            <p:ph type="title"/>
          </p:nvPr>
        </p:nvSpPr>
        <p:spPr/>
        <p:txBody>
          <a:bodyPr/>
          <a:lstStyle/>
          <a:p>
            <a:r>
              <a:rPr lang="zh-CN" altLang="en-US" dirty="0"/>
              <a:t>什么是集成学习？</a:t>
            </a:r>
            <a:endParaRPr lang="zh-CN" altLang="en-US" dirty="0"/>
          </a:p>
        </p:txBody>
      </p:sp>
      <p:sp>
        <p:nvSpPr>
          <p:cNvPr id="4" name="内容占位符 3"/>
          <p:cNvSpPr>
            <a:spLocks noGrp="1"/>
          </p:cNvSpPr>
          <p:nvPr>
            <p:ph idx="10"/>
          </p:nvPr>
        </p:nvSpPr>
        <p:spPr/>
        <p:txBody>
          <a:bodyPr/>
          <a:lstStyle/>
          <a:p>
            <a:r>
              <a:rPr lang="zh-CN" altLang="en-US" dirty="0" smtClean="0"/>
              <a:t>集成学习的主要方法</a:t>
            </a:r>
            <a:endParaRPr lang="zh-CN" altLang="en-US" dirty="0"/>
          </a:p>
        </p:txBody>
      </p:sp>
      <p:pic>
        <p:nvPicPr>
          <p:cNvPr id="7" name="图片 6"/>
          <p:cNvPicPr>
            <a:picLocks noChangeAspect="1"/>
          </p:cNvPicPr>
          <p:nvPr/>
        </p:nvPicPr>
        <p:blipFill>
          <a:blip r:embed="rId1"/>
          <a:stretch>
            <a:fillRect/>
          </a:stretch>
        </p:blipFill>
        <p:spPr>
          <a:xfrm>
            <a:off x="3347200" y="2320095"/>
            <a:ext cx="2630419" cy="981075"/>
          </a:xfrm>
          <a:prstGeom prst="rect">
            <a:avLst/>
          </a:prstGeom>
        </p:spPr>
      </p:pic>
      <p:pic>
        <p:nvPicPr>
          <p:cNvPr id="8" name="图片 7"/>
          <p:cNvPicPr>
            <a:picLocks noChangeAspect="1"/>
          </p:cNvPicPr>
          <p:nvPr/>
        </p:nvPicPr>
        <p:blipFill>
          <a:blip r:embed="rId2"/>
          <a:stretch>
            <a:fillRect/>
          </a:stretch>
        </p:blipFill>
        <p:spPr>
          <a:xfrm>
            <a:off x="3304740" y="3536758"/>
            <a:ext cx="2715337" cy="103339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6664" y="1127923"/>
            <a:ext cx="11271287" cy="4908983"/>
          </a:xfrm>
        </p:spPr>
        <p:txBody>
          <a:bodyPr/>
          <a:lstStyle/>
          <a:p>
            <a:pPr>
              <a:lnSpc>
                <a:spcPct val="150000"/>
              </a:lnSpc>
            </a:pPr>
            <a:r>
              <a:rPr lang="zh-CN" altLang="en-US" dirty="0" smtClean="0"/>
              <a:t>回归问题</a:t>
            </a:r>
            <a:r>
              <a:rPr lang="en-US" altLang="zh-CN" dirty="0" smtClean="0"/>
              <a:t>——</a:t>
            </a:r>
            <a:r>
              <a:rPr lang="zh-CN" altLang="en-US" dirty="0" smtClean="0"/>
              <a:t>平均法</a:t>
            </a:r>
            <a:endParaRPr lang="en-US" altLang="zh-CN" dirty="0" smtClean="0"/>
          </a:p>
          <a:p>
            <a:pPr>
              <a:lnSpc>
                <a:spcPct val="150000"/>
              </a:lnSpc>
            </a:pPr>
            <a:r>
              <a:rPr lang="zh-CN" altLang="en-US" dirty="0" smtClean="0"/>
              <a:t>分类问题</a:t>
            </a:r>
            <a:r>
              <a:rPr lang="en-US" altLang="zh-CN" dirty="0" smtClean="0"/>
              <a:t>——</a:t>
            </a:r>
            <a:r>
              <a:rPr lang="zh-CN" altLang="en-US" dirty="0" smtClean="0"/>
              <a:t>投票法</a:t>
            </a:r>
            <a:r>
              <a:rPr lang="zh-CN" altLang="en-US" dirty="0">
                <a:latin typeface="微软雅黑" panose="020B0503020204020204" pitchFamily="34" charset="-122"/>
                <a:cs typeface="+mn-cs"/>
              </a:rPr>
              <a:t>（</a:t>
            </a:r>
            <a:r>
              <a:rPr lang="en-US" altLang="zh-CN" dirty="0">
                <a:latin typeface="微软雅黑" panose="020B0503020204020204" pitchFamily="34" charset="-122"/>
                <a:cs typeface="+mn-cs"/>
              </a:rPr>
              <a:t>voting</a:t>
            </a:r>
            <a:r>
              <a:rPr lang="zh-CN" altLang="en-US" dirty="0">
                <a:latin typeface="微软雅黑" panose="020B0503020204020204" pitchFamily="34" charset="-122"/>
                <a:cs typeface="+mn-cs"/>
              </a:rPr>
              <a:t>）</a:t>
            </a:r>
            <a:endParaRPr lang="en-US" altLang="zh-CN" dirty="0">
              <a:latin typeface="微软雅黑" panose="020B0503020204020204" pitchFamily="34" charset="-122"/>
              <a:cs typeface="+mn-cs"/>
            </a:endParaRPr>
          </a:p>
          <a:p>
            <a:pPr lvl="1">
              <a:lnSpc>
                <a:spcPct val="150000"/>
              </a:lnSpc>
            </a:pPr>
            <a:r>
              <a:rPr lang="zh-CN" altLang="en-US" dirty="0" smtClean="0"/>
              <a:t>硬投票（</a:t>
            </a:r>
            <a:r>
              <a:rPr lang="en-US" altLang="zh-CN" dirty="0" smtClean="0"/>
              <a:t>hard voting</a:t>
            </a:r>
            <a:r>
              <a:rPr lang="zh-CN" altLang="en-US" dirty="0" smtClean="0"/>
              <a:t>）</a:t>
            </a:r>
            <a:endParaRPr lang="zh-CN" altLang="en-US" dirty="0" smtClean="0"/>
          </a:p>
          <a:p>
            <a:pPr lvl="2">
              <a:lnSpc>
                <a:spcPct val="150000"/>
              </a:lnSpc>
            </a:pPr>
            <a:r>
              <a:rPr lang="zh-CN" altLang="en-US" dirty="0"/>
              <a:t>以类别标签（</a:t>
            </a:r>
            <a:r>
              <a:rPr lang="en-US" altLang="zh-CN" dirty="0"/>
              <a:t>0</a:t>
            </a:r>
            <a:r>
              <a:rPr lang="zh-CN" altLang="en-US" dirty="0"/>
              <a:t>或</a:t>
            </a:r>
            <a:r>
              <a:rPr lang="en-US" altLang="zh-CN" dirty="0"/>
              <a:t>1</a:t>
            </a:r>
            <a:r>
              <a:rPr lang="zh-CN" altLang="en-US" dirty="0"/>
              <a:t>）进行</a:t>
            </a:r>
            <a:r>
              <a:rPr lang="zh-CN" altLang="en-US" dirty="0" smtClean="0"/>
              <a:t>投票</a:t>
            </a:r>
            <a:endParaRPr lang="en-US" altLang="zh-CN" dirty="0" smtClean="0"/>
          </a:p>
          <a:p>
            <a:pPr lvl="1">
              <a:lnSpc>
                <a:spcPct val="150000"/>
              </a:lnSpc>
            </a:pPr>
            <a:r>
              <a:rPr lang="zh-CN" altLang="en-US" dirty="0" smtClean="0"/>
              <a:t>软投票（</a:t>
            </a:r>
            <a:r>
              <a:rPr lang="en-US" altLang="zh-CN" dirty="0"/>
              <a:t>soft</a:t>
            </a:r>
            <a:r>
              <a:rPr lang="en-US" altLang="zh-CN" dirty="0" smtClean="0"/>
              <a:t> voting</a:t>
            </a:r>
            <a:r>
              <a:rPr lang="zh-CN" altLang="en-US" dirty="0" smtClean="0"/>
              <a:t>）</a:t>
            </a:r>
            <a:endParaRPr lang="zh-CN" altLang="en-US" dirty="0" smtClean="0"/>
          </a:p>
          <a:p>
            <a:pPr lvl="2">
              <a:lnSpc>
                <a:spcPct val="150000"/>
              </a:lnSpc>
            </a:pPr>
            <a:r>
              <a:rPr lang="zh-CN" altLang="en-US" dirty="0" smtClean="0"/>
              <a:t>以类别概率进行投票</a:t>
            </a:r>
            <a:endParaRPr lang="zh-CN" altLang="en-US" dirty="0" smtClean="0"/>
          </a:p>
          <a:p>
            <a:pPr lvl="2">
              <a:lnSpc>
                <a:spcPct val="150000"/>
              </a:lnSpc>
            </a:pPr>
            <a:r>
              <a:rPr lang="zh-CN" altLang="en-US" dirty="0" smtClean="0"/>
              <a:t>分类器必须输出概率</a:t>
            </a:r>
            <a:endParaRPr lang="zh-CN" altLang="en-US" dirty="0" smtClean="0"/>
          </a:p>
          <a:p>
            <a:pPr lvl="1"/>
            <a:r>
              <a:rPr lang="en-US" altLang="zh-CN" dirty="0" smtClean="0"/>
              <a:t>from sklearn.ensemble import VotingClassifier</a:t>
            </a:r>
            <a:endParaRPr lang="en-US" altLang="zh-CN" dirty="0" smtClean="0"/>
          </a:p>
          <a:p>
            <a:pPr lvl="1"/>
            <a:r>
              <a:rPr lang="en-US" altLang="zh-CN" dirty="0" smtClean="0"/>
              <a:t>VotingClassifier(estimators, voting='hard',</a:t>
            </a:r>
            <a:r>
              <a:rPr lang="zh-CN" altLang="en-US" dirty="0" smtClean="0"/>
              <a:t>）</a:t>
            </a:r>
            <a:endParaRPr lang="zh-CN" altLang="en-US" dirty="0" smtClean="0"/>
          </a:p>
          <a:p>
            <a:pPr lvl="1"/>
            <a:r>
              <a:rPr lang="zh-CN" altLang="en-US" dirty="0" smtClean="0"/>
              <a:t>参数voting : {'hard', 'soft'}, default='hard'</a:t>
            </a:r>
            <a:endParaRPr lang="zh-CN" altLang="en-US" dirty="0" smtClean="0"/>
          </a:p>
        </p:txBody>
      </p:sp>
      <p:sp>
        <p:nvSpPr>
          <p:cNvPr id="3" name="标题 2"/>
          <p:cNvSpPr>
            <a:spLocks noGrp="1"/>
          </p:cNvSpPr>
          <p:nvPr>
            <p:ph type="title"/>
          </p:nvPr>
        </p:nvSpPr>
        <p:spPr/>
        <p:txBody>
          <a:bodyPr/>
          <a:lstStyle/>
          <a:p>
            <a:r>
              <a:rPr lang="zh-CN" altLang="en-US" dirty="0" smtClean="0">
                <a:sym typeface="+mn-ea"/>
              </a:rPr>
              <a:t>集成学习的主要方法</a:t>
            </a:r>
            <a:endParaRPr lang="zh-CN" altLang="en-US" dirty="0"/>
          </a:p>
        </p:txBody>
      </p:sp>
      <p:pic>
        <p:nvPicPr>
          <p:cNvPr id="5" name="图片 4"/>
          <p:cNvPicPr>
            <a:picLocks noChangeAspect="1"/>
          </p:cNvPicPr>
          <p:nvPr/>
        </p:nvPicPr>
        <p:blipFill>
          <a:blip r:embed="rId1"/>
          <a:stretch>
            <a:fillRect/>
          </a:stretch>
        </p:blipFill>
        <p:spPr>
          <a:xfrm>
            <a:off x="6769735" y="2453005"/>
            <a:ext cx="4923155" cy="2512060"/>
          </a:xfrm>
          <a:prstGeom prst="rect">
            <a:avLst/>
          </a:prstGeom>
        </p:spPr>
      </p:pic>
      <p:sp>
        <p:nvSpPr>
          <p:cNvPr id="4" name="文本框 3"/>
          <p:cNvSpPr txBox="1"/>
          <p:nvPr/>
        </p:nvSpPr>
        <p:spPr>
          <a:xfrm>
            <a:off x="6769735" y="5668645"/>
            <a:ext cx="3644265" cy="368300"/>
          </a:xfrm>
          <a:prstGeom prst="rect">
            <a:avLst/>
          </a:prstGeom>
          <a:noFill/>
        </p:spPr>
        <p:txBody>
          <a:bodyPr wrap="square" rtlCol="0">
            <a:spAutoFit/>
          </a:bodyPr>
          <a:p>
            <a:r>
              <a:rPr lang="zh-CN" altLang="en-US" b="1">
                <a:solidFill>
                  <a:srgbClr val="FF0000"/>
                </a:solidFill>
                <a:latin typeface="楷体" panose="02010609060101010101" charset="-122"/>
                <a:ea typeface="楷体" panose="02010609060101010101" charset="-122"/>
              </a:rPr>
              <a:t>完成实训一、集成学习的主要方法</a:t>
            </a:r>
            <a:endParaRPr lang="zh-CN" altLang="en-US" b="1">
              <a:solidFill>
                <a:srgbClr val="FF0000"/>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341269" y="1313978"/>
                <a:ext cx="11107601" cy="4369231"/>
              </a:xfrm>
            </p:spPr>
            <p:txBody>
              <a:bodyPr/>
              <a:lstStyle/>
              <a:p>
                <a:pPr>
                  <a:lnSpc>
                    <a:spcPct val="150000"/>
                  </a:lnSpc>
                </a:pPr>
                <a:r>
                  <a:rPr lang="zh-CN" altLang="en-US" sz="1800"/>
                  <a:t>集成学习的分类器个数</a:t>
                </a:r>
                <a:endParaRPr lang="zh-CN" altLang="en-US" sz="1800"/>
              </a:p>
              <a:p>
                <a:pPr lvl="1">
                  <a:lnSpc>
                    <a:spcPct val="150000"/>
                  </a:lnSpc>
                </a:pPr>
                <a:r>
                  <a:rPr lang="zh-CN" altLang="en-US" sz="1800" dirty="0" smtClean="0">
                    <a:sym typeface="+mn-ea"/>
                  </a:rPr>
                  <a:t>集成学习的错误率上界</a:t>
                </a:r>
                <a:endParaRPr lang="en-US" altLang="zh-CN" sz="1800" dirty="0" smtClean="0"/>
              </a:p>
              <a:p>
                <a:pPr lvl="2">
                  <a:lnSpc>
                    <a:spcPct val="150000"/>
                  </a:lnSpc>
                </a:pPr>
                <a:r>
                  <a:rPr lang="en-US" altLang="zh-CN" sz="1800" dirty="0" smtClean="0">
                    <a:sym typeface="+mn-ea"/>
                  </a:rPr>
                  <a:t>T</a:t>
                </a:r>
                <a:r>
                  <a:rPr lang="zh-CN" altLang="en-US" sz="1800" dirty="0" smtClean="0">
                    <a:sym typeface="+mn-ea"/>
                  </a:rPr>
                  <a:t>为学习器个数</a:t>
                </a:r>
                <a:endParaRPr lang="en-US" altLang="zh-CN" sz="1800" dirty="0" smtClean="0"/>
              </a:p>
              <a:p>
                <a:pPr lvl="2">
                  <a:lnSpc>
                    <a:spcPct val="150000"/>
                  </a:lnSpc>
                </a:pPr>
                <a14:m>
                  <m:oMath xmlns:m="http://schemas.openxmlformats.org/officeDocument/2006/math">
                    <m:r>
                      <a:rPr lang="zh-CN" altLang="en-US" sz="1800" i="1" smtClean="0">
                        <a:latin typeface="Cambria Math" panose="02040503050406030204" pitchFamily="18" charset="0"/>
                      </a:rPr>
                      <m:t>𝜀</m:t>
                    </m:r>
                    <m:r>
                      <a:rPr lang="zh-CN" altLang="en-US" sz="1800" i="1">
                        <a:latin typeface="Cambria Math" panose="02040503050406030204" pitchFamily="18" charset="0"/>
                      </a:rPr>
                      <m:t>为</m:t>
                    </m:r>
                  </m:oMath>
                </a14:m>
                <a:r>
                  <a:rPr lang="zh-CN" altLang="en-US" sz="1800" dirty="0" smtClean="0">
                    <a:sym typeface="+mn-ea"/>
                  </a:rPr>
                  <a:t>学习器的错误概率：</a:t>
                </a:r>
                <a14:m>
                  <m:oMath xmlns:m="http://schemas.openxmlformats.org/officeDocument/2006/math">
                    <m:r>
                      <a:rPr lang="en-US" altLang="zh-CN" sz="1800" i="1" dirty="0">
                        <a:latin typeface="Cambria Math" panose="02040503050406030204" pitchFamily="18" charset="0"/>
                      </a:rPr>
                      <m:t>𝑃</m:t>
                    </m:r>
                    <m:d>
                      <m:dPr>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ℎ</m:t>
                            </m:r>
                          </m:e>
                          <m:sub>
                            <m:r>
                              <a:rPr lang="en-US" altLang="zh-CN" sz="1800" i="1" dirty="0">
                                <a:latin typeface="Cambria Math" panose="02040503050406030204" pitchFamily="18" charset="0"/>
                              </a:rPr>
                              <m:t>𝑖</m:t>
                            </m:r>
                          </m:sub>
                        </m:sSub>
                        <m:r>
                          <a:rPr lang="en-US" altLang="zh-CN" sz="1800" i="1" dirty="0">
                            <a:latin typeface="Cambria Math" panose="02040503050406030204" pitchFamily="18" charset="0"/>
                          </a:rPr>
                          <m:t>(</m:t>
                        </m:r>
                        <m:r>
                          <a:rPr lang="en-US" altLang="zh-CN" sz="1800" i="1" dirty="0">
                            <a:latin typeface="Cambria Math" panose="02040503050406030204" pitchFamily="18" charset="0"/>
                          </a:rPr>
                          <m:t>𝑥</m:t>
                        </m:r>
                        <m:r>
                          <a:rPr lang="en-US" altLang="zh-CN" sz="1800" i="1" dirty="0">
                            <a:latin typeface="Cambria Math" panose="02040503050406030204" pitchFamily="18" charset="0"/>
                          </a:rPr>
                          <m:t>)≠</m:t>
                        </m:r>
                        <m:r>
                          <a:rPr lang="en-US" altLang="zh-CN" sz="1800" i="1" dirty="0">
                            <a:latin typeface="Cambria Math" panose="02040503050406030204" pitchFamily="18" charset="0"/>
                            <a:ea typeface="Cambria Math" panose="02040503050406030204" pitchFamily="18" charset="0"/>
                          </a:rPr>
                          <m:t>𝑓</m:t>
                        </m:r>
                        <m:r>
                          <a:rPr lang="en-US" altLang="zh-CN" sz="1800" i="1" dirty="0">
                            <a:latin typeface="Cambria Math" panose="02040503050406030204" pitchFamily="18" charset="0"/>
                            <a:ea typeface="Cambria Math" panose="02040503050406030204" pitchFamily="18" charset="0"/>
                          </a:rPr>
                          <m:t>(</m:t>
                        </m:r>
                        <m:r>
                          <a:rPr lang="en-US" altLang="zh-CN" sz="1800" i="1" dirty="0">
                            <a:latin typeface="Cambria Math" panose="02040503050406030204" pitchFamily="18" charset="0"/>
                            <a:ea typeface="Cambria Math" panose="02040503050406030204" pitchFamily="18" charset="0"/>
                          </a:rPr>
                          <m:t>𝑥</m:t>
                        </m:r>
                        <m:r>
                          <a:rPr lang="en-US" altLang="zh-CN" sz="1800" i="1" dirty="0">
                            <a:latin typeface="Cambria Math" panose="02040503050406030204" pitchFamily="18" charset="0"/>
                            <a:ea typeface="Cambria Math" panose="02040503050406030204" pitchFamily="18" charset="0"/>
                          </a:rPr>
                          <m:t>)</m:t>
                        </m:r>
                      </m:e>
                    </m:d>
                    <m:r>
                      <a:rPr lang="en-US" altLang="zh-CN" sz="1800" i="1" dirty="0">
                        <a:latin typeface="Cambria Math" panose="02040503050406030204" pitchFamily="18" charset="0"/>
                      </a:rPr>
                      <m:t>=</m:t>
                    </m:r>
                    <m:r>
                      <a:rPr lang="zh-CN" altLang="en-US" sz="1800" i="1">
                        <a:latin typeface="Cambria Math" panose="02040503050406030204" pitchFamily="18" charset="0"/>
                      </a:rPr>
                      <m:t>𝜀</m:t>
                    </m:r>
                  </m:oMath>
                </a14:m>
                <a:endParaRPr lang="en-US" altLang="zh-CN" sz="1800" dirty="0" smtClean="0"/>
              </a:p>
              <a:p>
                <a:pPr lvl="2">
                  <a:lnSpc>
                    <a:spcPct val="150000"/>
                  </a:lnSpc>
                </a:pPr>
                <a:r>
                  <a:rPr lang="zh-CN" altLang="en-US" sz="1800" dirty="0" smtClean="0">
                    <a:sym typeface="+mn-ea"/>
                  </a:rPr>
                  <a:t>使用霍夫丁不等式隐含：</a:t>
                </a:r>
                <a14:m>
                  <m:oMath xmlns:m="http://schemas.openxmlformats.org/officeDocument/2006/math">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2</m:t>
                    </m:r>
                    <m:r>
                      <a:rPr lang="zh-CN" altLang="en-US" sz="1800" i="1" smtClean="0">
                        <a:latin typeface="Cambria Math" panose="02040503050406030204" pitchFamily="18" charset="0"/>
                      </a:rPr>
                      <m:t>𝜀</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rPr>
                      <m:t>0</m:t>
                    </m:r>
                  </m:oMath>
                </a14:m>
                <a:endParaRPr lang="en-US" altLang="zh-CN" sz="1800" dirty="0" smtClean="0"/>
              </a:p>
              <a:p>
                <a:pPr lvl="1">
                  <a:lnSpc>
                    <a:spcPct val="150000"/>
                  </a:lnSpc>
                </a:pPr>
                <a:r>
                  <a:rPr lang="zh-CN" altLang="en-US" sz="1800" dirty="0" smtClean="0">
                    <a:sym typeface="+mn-ea"/>
                  </a:rPr>
                  <a:t>可以看到集成学习错误率随着学习器个数的增加呈现指数下降。</a:t>
                </a:r>
                <a:endParaRPr lang="zh-CN" altLang="en-US" sz="1800" dirty="0" smtClean="0">
                  <a:sym typeface="+mn-ea"/>
                </a:endParaRPr>
              </a:p>
              <a:p>
                <a:pPr lvl="1">
                  <a:lnSpc>
                    <a:spcPct val="150000"/>
                  </a:lnSpc>
                </a:pPr>
                <a:r>
                  <a:rPr lang="zh-CN" altLang="en-US" dirty="0">
                    <a:sym typeface="+mn-ea"/>
                  </a:rPr>
                  <a:t>这个结果成立的前提是</a:t>
                </a:r>
                <a:r>
                  <a:rPr lang="zh-CN" altLang="en-US" dirty="0" smtClean="0">
                    <a:sym typeface="+mn-ea"/>
                  </a:rPr>
                  <a:t>所有学习器相互独立</a:t>
                </a:r>
                <a:endParaRPr lang="zh-CN" altLang="en-US" dirty="0" smtClean="0">
                  <a:sym typeface="+mn-ea"/>
                </a:endParaRPr>
              </a:p>
              <a:p>
                <a:pPr marL="457200" lvl="1" indent="0">
                  <a:lnSpc>
                    <a:spcPct val="150000"/>
                  </a:lnSpc>
                  <a:buNone/>
                </a:pPr>
                <a:endParaRPr lang="en-US" altLang="zh-CN" dirty="0" smtClean="0"/>
              </a:p>
              <a:p>
                <a:pPr lvl="1">
                  <a:lnSpc>
                    <a:spcPct val="150000"/>
                  </a:lnSpc>
                </a:pPr>
                <a:endParaRPr lang="en-US" altLang="zh-CN" sz="1800" dirty="0" smtClean="0"/>
              </a:p>
              <a:p>
                <a:pPr>
                  <a:lnSpc>
                    <a:spcPct val="150000"/>
                  </a:lnSpc>
                </a:pPr>
                <a:endParaRPr lang="en-US" altLang="zh-CN" sz="1800" dirty="0" smtClean="0"/>
              </a:p>
              <a:p>
                <a:pPr>
                  <a:lnSpc>
                    <a:spcPct val="150000"/>
                  </a:lnSpc>
                </a:pPr>
                <a:endParaRPr lang="zh-CN" altLang="en-US" sz="1800"/>
              </a:p>
            </p:txBody>
          </p:sp>
        </mc:Choice>
        <mc:Fallback>
          <p:sp>
            <p:nvSpPr>
              <p:cNvPr id="2" name="内容占位符 1"/>
              <p:cNvSpPr>
                <a:spLocks noRot="1" noChangeAspect="1" noMove="1" noResize="1" noEditPoints="1" noAdjustHandles="1" noChangeArrowheads="1" noChangeShapeType="1" noTextEdit="1"/>
              </p:cNvSpPr>
              <p:nvPr>
                <p:ph idx="1"/>
              </p:nvPr>
            </p:nvSpPr>
            <p:spPr>
              <a:xfrm>
                <a:off x="341269" y="1313978"/>
                <a:ext cx="11107601" cy="4369231"/>
              </a:xfrm>
              <a:blipFill rotWithShape="1">
                <a:blip r:embed="rId1"/>
                <a:stretch>
                  <a:fillRect l="-2" t="-4" r="4" b="-2261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a:t>影响集成学习的因素</a:t>
            </a:r>
            <a:endParaRPr lang="zh-CN" altLang="en-US"/>
          </a:p>
        </p:txBody>
      </p:sp>
      <p:pic>
        <p:nvPicPr>
          <p:cNvPr id="3074" name="Picture 2" descr="https://img2018.cnblogs.com/blog/1434960/201902/1434960-20190218235050556-214150185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97" y="2038576"/>
            <a:ext cx="4943475" cy="1190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DIAGRAM_VIRTUALLY_FRAME" val="{&quot;height&quot;:323.75000000000006,&quot;left&quot;:178.5,&quot;top&quot;:106.12503937007872,&quot;width&quot;:520.1250393700788}"/>
</p:tagLst>
</file>

<file path=ppt/tags/tag10.xml><?xml version="1.0" encoding="utf-8"?>
<p:tagLst xmlns:p="http://schemas.openxmlformats.org/presentationml/2006/main">
  <p:tag name="KSO_WM_DIAGRAM_VIRTUALLY_FRAME" val="{&quot;height&quot;:323.75000000000006,&quot;left&quot;:178.5,&quot;top&quot;:106.12503937007872,&quot;width&quot;:520.1250393700788}"/>
</p:tagLst>
</file>

<file path=ppt/tags/tag11.xml><?xml version="1.0" encoding="utf-8"?>
<p:tagLst xmlns:p="http://schemas.openxmlformats.org/presentationml/2006/main">
  <p:tag name="COMMONDATA" val="eyJoZGlkIjoiZDg2MWY1NjBjM2M5N2UwZDExZDliZTI5NmZiYTdkNzkifQ=="/>
  <p:tag name="commondata" val="eyJoZGlkIjoiMTZkYjg0N2JiYWNhNTQ5NzI1NWQ0NDkwNzA4NjVlODcifQ=="/>
</p:tagLst>
</file>

<file path=ppt/tags/tag2.xml><?xml version="1.0" encoding="utf-8"?>
<p:tagLst xmlns:p="http://schemas.openxmlformats.org/presentationml/2006/main">
  <p:tag name="KSO_WM_DIAGRAM_VIRTUALLY_FRAME" val="{&quot;height&quot;:323.75000000000006,&quot;left&quot;:178.5,&quot;top&quot;:106.12503937007872,&quot;width&quot;:520.1250393700788}"/>
</p:tagLst>
</file>

<file path=ppt/tags/tag3.xml><?xml version="1.0" encoding="utf-8"?>
<p:tagLst xmlns:p="http://schemas.openxmlformats.org/presentationml/2006/main">
  <p:tag name="KSO_WM_DIAGRAM_VIRTUALLY_FRAME" val="{&quot;height&quot;:323.75000000000006,&quot;left&quot;:178.5,&quot;top&quot;:106.12503937007872,&quot;width&quot;:520.1250393700788}"/>
</p:tagLst>
</file>

<file path=ppt/tags/tag4.xml><?xml version="1.0" encoding="utf-8"?>
<p:tagLst xmlns:p="http://schemas.openxmlformats.org/presentationml/2006/main">
  <p:tag name="KSO_WM_DIAGRAM_VIRTUALLY_FRAME" val="{&quot;height&quot;:323.75000000000006,&quot;left&quot;:178.5,&quot;top&quot;:106.12503937007872,&quot;width&quot;:520.1250393700788}"/>
</p:tagLst>
</file>

<file path=ppt/tags/tag5.xml><?xml version="1.0" encoding="utf-8"?>
<p:tagLst xmlns:p="http://schemas.openxmlformats.org/presentationml/2006/main">
  <p:tag name="KSO_WM_DIAGRAM_VIRTUALLY_FRAME" val="{&quot;height&quot;:323.75000000000006,&quot;left&quot;:178.5,&quot;top&quot;:106.12503937007872,&quot;width&quot;:520.1250393700788}"/>
</p:tagLst>
</file>

<file path=ppt/tags/tag6.xml><?xml version="1.0" encoding="utf-8"?>
<p:tagLst xmlns:p="http://schemas.openxmlformats.org/presentationml/2006/main">
  <p:tag name="KSO_WM_DIAGRAM_VIRTUALLY_FRAME" val="{&quot;height&quot;:323.75000000000006,&quot;left&quot;:178.5,&quot;top&quot;:106.12503937007872,&quot;width&quot;:520.1250393700788}"/>
</p:tagLst>
</file>

<file path=ppt/tags/tag7.xml><?xml version="1.0" encoding="utf-8"?>
<p:tagLst xmlns:p="http://schemas.openxmlformats.org/presentationml/2006/main">
  <p:tag name="KSO_WM_DIAGRAM_VIRTUALLY_FRAME" val="{&quot;height&quot;:323.75000000000006,&quot;left&quot;:178.5,&quot;top&quot;:106.12503937007872,&quot;width&quot;:520.1250393700788}"/>
</p:tagLst>
</file>

<file path=ppt/tags/tag8.xml><?xml version="1.0" encoding="utf-8"?>
<p:tagLst xmlns:p="http://schemas.openxmlformats.org/presentationml/2006/main">
  <p:tag name="KSO_WM_DIAGRAM_VIRTUALLY_FRAME" val="{&quot;height&quot;:323.75000000000006,&quot;left&quot;:178.5,&quot;top&quot;:106.12503937007872,&quot;width&quot;:520.1250393700788}"/>
</p:tagLst>
</file>

<file path=ppt/tags/tag9.xml><?xml version="1.0" encoding="utf-8"?>
<p:tagLst xmlns:p="http://schemas.openxmlformats.org/presentationml/2006/main">
  <p:tag name="KSO_WM_DIAGRAM_VIRTUALLY_FRAME" val="{&quot;height&quot;:323.75000000000006,&quot;left&quot;:178.5,&quot;top&quot;:106.12503937007872,&quot;width&quot;:520.12503937007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7308</Words>
  <Application>WPS 演示</Application>
  <PresentationFormat>宽屏</PresentationFormat>
  <Paragraphs>448</Paragraphs>
  <Slides>43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43</vt:i4>
      </vt:variant>
    </vt:vector>
  </HeadingPairs>
  <TitlesOfParts>
    <vt:vector size="59" baseType="lpstr">
      <vt:lpstr>Arial</vt:lpstr>
      <vt:lpstr>宋体</vt:lpstr>
      <vt:lpstr>Wingdings</vt:lpstr>
      <vt:lpstr>黑体</vt:lpstr>
      <vt:lpstr>Arial Black</vt:lpstr>
      <vt:lpstr>微软雅黑</vt:lpstr>
      <vt:lpstr>Calibri</vt:lpstr>
      <vt:lpstr>Times New Roman</vt:lpstr>
      <vt:lpstr>等线</vt:lpstr>
      <vt:lpstr>Wingdings</vt:lpstr>
      <vt:lpstr>楷体</vt:lpstr>
      <vt:lpstr>Cambria Math</vt:lpstr>
      <vt:lpstr>Arial Unicode MS</vt:lpstr>
      <vt:lpstr>方正粗金陵简体</vt:lpstr>
      <vt:lpstr>Lucida Console</vt:lpstr>
      <vt:lpstr>Office 主题​​</vt:lpstr>
      <vt:lpstr>PowerPoint 演示文稿</vt:lpstr>
      <vt:lpstr>主要问题</vt:lpstr>
      <vt:lpstr>目录</vt:lpstr>
      <vt:lpstr>什么是集成学习？</vt:lpstr>
      <vt:lpstr>什么是集成学习？</vt:lpstr>
      <vt:lpstr>集成学习的种类</vt:lpstr>
      <vt:lpstr>什么是集成学习？</vt:lpstr>
      <vt:lpstr>集成学习的主要方法</vt:lpstr>
      <vt:lpstr>影响集成学习的因素</vt:lpstr>
      <vt:lpstr>什么是集成学习？</vt:lpstr>
      <vt:lpstr>什么是集成学习？</vt:lpstr>
      <vt:lpstr>什么是集成学习？</vt:lpstr>
      <vt:lpstr>什么是集成学习？</vt:lpstr>
      <vt:lpstr>目录</vt:lpstr>
      <vt:lpstr>打包算法</vt:lpstr>
      <vt:lpstr>打包算法</vt:lpstr>
      <vt:lpstr>打包算法</vt:lpstr>
      <vt:lpstr>打包算法</vt:lpstr>
      <vt:lpstr>打包算法</vt:lpstr>
      <vt:lpstr>目录</vt:lpstr>
      <vt:lpstr>随机森林</vt:lpstr>
      <vt:lpstr>随机森林</vt:lpstr>
      <vt:lpstr>随机森林</vt:lpstr>
      <vt:lpstr>随机森林</vt:lpstr>
      <vt:lpstr>随机森林</vt:lpstr>
      <vt:lpstr>随机森林</vt:lpstr>
      <vt:lpstr>目录</vt:lpstr>
      <vt:lpstr>提升法（Boost）</vt:lpstr>
      <vt:lpstr>适应性提升法（AdaBoost）</vt:lpstr>
      <vt:lpstr>适应性提升法（AdaBoost）</vt:lpstr>
      <vt:lpstr>适应性提升法（AdaBoost）</vt:lpstr>
      <vt:lpstr>作业</vt:lpstr>
      <vt:lpstr>作业</vt:lpstr>
      <vt:lpstr>参考答案</vt:lpstr>
      <vt:lpstr>参考答案</vt:lpstr>
      <vt:lpstr>扩展内容：梯度提升法（Gradient Boosting）</vt:lpstr>
      <vt:lpstr>扩展内容：梯度提升法（Gradient Boosting）</vt:lpstr>
      <vt:lpstr>扩展内容：梯度提升法（Gradient Boosting）</vt:lpstr>
      <vt:lpstr>扩展内容：梯度提升法（Gradient Boosting）</vt:lpstr>
      <vt:lpstr>扩展内容：梯度提升法（Gradient Boosting）</vt:lpstr>
      <vt:lpstr>扩展内容：梯度提升法（Gradient Boosting）</vt:lpstr>
      <vt:lpstr>扩展内容：堆叠法（Stacking）</vt:lpstr>
      <vt:lpstr>扩展内容：堆叠法（Stacking）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498081096@qq.com</dc:creator>
  <cp:lastModifiedBy>一一</cp:lastModifiedBy>
  <cp:revision>334</cp:revision>
  <dcterms:created xsi:type="dcterms:W3CDTF">2018-01-08T07:09:00Z</dcterms:created>
  <dcterms:modified xsi:type="dcterms:W3CDTF">2024-10-31T02:11:48Z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BE14442D72A14E09B782E88C92759206_12</vt:lpwstr>
  </property>
  <property fmtid="{D5CDD505-2E9C-101B-9397-08002B2CF9AE}" pid="3" name="KSOProductBuildVer">
    <vt:lpwstr>2052-12.1.0.18608</vt:lpwstr>
  </property>
</Properties>
</file>